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  <p:sldMasterId id="2147483724" r:id="rId2"/>
  </p:sldMasterIdLst>
  <p:notesMasterIdLst>
    <p:notesMasterId r:id="rId109"/>
  </p:notesMasterIdLst>
  <p:handoutMasterIdLst>
    <p:handoutMasterId r:id="rId110"/>
  </p:handoutMasterIdLst>
  <p:sldIdLst>
    <p:sldId id="1101" r:id="rId3"/>
    <p:sldId id="1707" r:id="rId4"/>
    <p:sldId id="1857" r:id="rId5"/>
    <p:sldId id="1687" r:id="rId6"/>
    <p:sldId id="1752" r:id="rId7"/>
    <p:sldId id="1789" r:id="rId8"/>
    <p:sldId id="1602" r:id="rId9"/>
    <p:sldId id="1874" r:id="rId10"/>
    <p:sldId id="1972" r:id="rId11"/>
    <p:sldId id="1662" r:id="rId12"/>
    <p:sldId id="1664" r:id="rId13"/>
    <p:sldId id="1945" r:id="rId14"/>
    <p:sldId id="1936" r:id="rId15"/>
    <p:sldId id="1950" r:id="rId16"/>
    <p:sldId id="1735" r:id="rId17"/>
    <p:sldId id="1788" r:id="rId18"/>
    <p:sldId id="1500" r:id="rId19"/>
    <p:sldId id="1634" r:id="rId20"/>
    <p:sldId id="1501" r:id="rId21"/>
    <p:sldId id="1502" r:id="rId22"/>
    <p:sldId id="1946" r:id="rId23"/>
    <p:sldId id="1744" r:id="rId24"/>
    <p:sldId id="1767" r:id="rId25"/>
    <p:sldId id="1894" r:id="rId26"/>
    <p:sldId id="1939" r:id="rId27"/>
    <p:sldId id="1557" r:id="rId28"/>
    <p:sldId id="1897" r:id="rId29"/>
    <p:sldId id="1563" r:id="rId30"/>
    <p:sldId id="1564" r:id="rId31"/>
    <p:sldId id="1769" r:id="rId32"/>
    <p:sldId id="1770" r:id="rId33"/>
    <p:sldId id="1772" r:id="rId34"/>
    <p:sldId id="1791" r:id="rId35"/>
    <p:sldId id="1792" r:id="rId36"/>
    <p:sldId id="1947" r:id="rId37"/>
    <p:sldId id="1899" r:id="rId38"/>
    <p:sldId id="1952" r:id="rId39"/>
    <p:sldId id="1784" r:id="rId40"/>
    <p:sldId id="1785" r:id="rId41"/>
    <p:sldId id="1892" r:id="rId42"/>
    <p:sldId id="1797" r:id="rId43"/>
    <p:sldId id="1901" r:id="rId44"/>
    <p:sldId id="1902" r:id="rId45"/>
    <p:sldId id="1903" r:id="rId46"/>
    <p:sldId id="1940" r:id="rId47"/>
    <p:sldId id="1905" r:id="rId48"/>
    <p:sldId id="1975" r:id="rId49"/>
    <p:sldId id="1799" r:id="rId50"/>
    <p:sldId id="1800" r:id="rId51"/>
    <p:sldId id="1804" r:id="rId52"/>
    <p:sldId id="1823" r:id="rId53"/>
    <p:sldId id="1907" r:id="rId54"/>
    <p:sldId id="1909" r:id="rId55"/>
    <p:sldId id="1910" r:id="rId56"/>
    <p:sldId id="1710" r:id="rId57"/>
    <p:sldId id="1938" r:id="rId58"/>
    <p:sldId id="1908" r:id="rId59"/>
    <p:sldId id="1883" r:id="rId60"/>
    <p:sldId id="1758" r:id="rId61"/>
    <p:sldId id="1969" r:id="rId62"/>
    <p:sldId id="1733" r:id="rId63"/>
    <p:sldId id="1885" r:id="rId64"/>
    <p:sldId id="1943" r:id="rId65"/>
    <p:sldId id="1849" r:id="rId66"/>
    <p:sldId id="1979" r:id="rId67"/>
    <p:sldId id="1742" r:id="rId68"/>
    <p:sldId id="1743" r:id="rId69"/>
    <p:sldId id="1851" r:id="rId70"/>
    <p:sldId id="1886" r:id="rId71"/>
    <p:sldId id="1891" r:id="rId72"/>
    <p:sldId id="1757" r:id="rId73"/>
    <p:sldId id="1718" r:id="rId74"/>
    <p:sldId id="1937" r:id="rId75"/>
    <p:sldId id="1973" r:id="rId76"/>
    <p:sldId id="1730" r:id="rId77"/>
    <p:sldId id="1944" r:id="rId78"/>
    <p:sldId id="1957" r:id="rId79"/>
    <p:sldId id="1960" r:id="rId80"/>
    <p:sldId id="1915" r:id="rId81"/>
    <p:sldId id="1916" r:id="rId82"/>
    <p:sldId id="1968" r:id="rId83"/>
    <p:sldId id="1860" r:id="rId84"/>
    <p:sldId id="1861" r:id="rId85"/>
    <p:sldId id="1964" r:id="rId86"/>
    <p:sldId id="1917" r:id="rId87"/>
    <p:sldId id="1920" r:id="rId88"/>
    <p:sldId id="1970" r:id="rId89"/>
    <p:sldId id="1679" r:id="rId90"/>
    <p:sldId id="1893" r:id="rId91"/>
    <p:sldId id="1942" r:id="rId92"/>
    <p:sldId id="1923" r:id="rId93"/>
    <p:sldId id="1681" r:id="rId94"/>
    <p:sldId id="1976" r:id="rId95"/>
    <p:sldId id="634" r:id="rId96"/>
    <p:sldId id="1896" r:id="rId97"/>
    <p:sldId id="1925" r:id="rId98"/>
    <p:sldId id="1926" r:id="rId99"/>
    <p:sldId id="1927" r:id="rId100"/>
    <p:sldId id="1928" r:id="rId101"/>
    <p:sldId id="1929" r:id="rId102"/>
    <p:sldId id="1930" r:id="rId103"/>
    <p:sldId id="1980" r:id="rId104"/>
    <p:sldId id="1932" r:id="rId105"/>
    <p:sldId id="1934" r:id="rId106"/>
    <p:sldId id="1971" r:id="rId107"/>
    <p:sldId id="1176" r:id="rId108"/>
  </p:sldIdLst>
  <p:sldSz cx="9906000" cy="6858000" type="A4"/>
  <p:notesSz cx="9942513" cy="67611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31045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pos="13" userDrawn="1">
          <p15:clr>
            <a:srgbClr val="A4A3A4"/>
          </p15:clr>
        </p15:guide>
        <p15:guide id="5" pos="3097" userDrawn="1">
          <p15:clr>
            <a:srgbClr val="A4A3A4"/>
          </p15:clr>
        </p15:guide>
        <p15:guide id="6" pos="535" userDrawn="1">
          <p15:clr>
            <a:srgbClr val="A4A3A4"/>
          </p15:clr>
        </p15:guide>
        <p15:guide id="7" pos="57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9">
          <p15:clr>
            <a:srgbClr val="A4A3A4"/>
          </p15:clr>
        </p15:guide>
        <p15:guide id="2" pos="313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C87B5"/>
    <a:srgbClr val="695285"/>
    <a:srgbClr val="9D88B6"/>
    <a:srgbClr val="E6D5F3"/>
    <a:srgbClr val="DFC9EF"/>
    <a:srgbClr val="F3EBF9"/>
    <a:srgbClr val="E8D8F4"/>
    <a:srgbClr val="F8F3FB"/>
    <a:srgbClr val="0070C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Stile chiaro 3 - Color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291" autoAdjust="0"/>
  </p:normalViewPr>
  <p:slideViewPr>
    <p:cSldViewPr snapToGrid="0" showGuides="1">
      <p:cViewPr varScale="1">
        <p:scale>
          <a:sx n="104" d="100"/>
          <a:sy n="104" d="100"/>
        </p:scale>
        <p:origin x="1536" y="108"/>
      </p:cViewPr>
      <p:guideLst>
        <p:guide orient="horz" pos="3702"/>
        <p:guide orient="horz" pos="731"/>
        <p:guide orient="horz" pos="572"/>
        <p:guide pos="13"/>
        <p:guide pos="3097"/>
        <p:guide pos="535"/>
        <p:guide pos="57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  <p:sld r:id="rId45" collapse="1"/>
      <p:sld r:id="rId46" collapse="1"/>
      <p:sld r:id="rId47" collapse="1"/>
      <p:sld r:id="rId48" collapse="1"/>
      <p:sld r:id="rId49" collapse="1"/>
      <p:sld r:id="rId50" collapse="1"/>
      <p:sld r:id="rId51" collapse="1"/>
      <p:sld r:id="rId52" collapse="1"/>
      <p:sld r:id="rId53" collapse="1"/>
      <p:sld r:id="rId54" collapse="1"/>
      <p:sld r:id="rId55" collapse="1"/>
      <p:sld r:id="rId56" collapse="1"/>
      <p:sld r:id="rId57" collapse="1"/>
      <p:sld r:id="rId58" collapse="1"/>
      <p:sld r:id="rId59" collapse="1"/>
      <p:sld r:id="rId60" collapse="1"/>
      <p:sld r:id="rId61" collapse="1"/>
      <p:sld r:id="rId62" collapse="1"/>
      <p:sld r:id="rId63" collapse="1"/>
      <p:sld r:id="rId64" collapse="1"/>
      <p:sld r:id="rId65" collapse="1"/>
      <p:sld r:id="rId66" collapse="1"/>
      <p:sld r:id="rId67" collapse="1"/>
      <p:sld r:id="rId68" collapse="1"/>
      <p:sld r:id="rId69" collapse="1"/>
      <p:sld r:id="rId70" collapse="1"/>
      <p:sld r:id="rId71" collapse="1"/>
      <p:sld r:id="rId72" collapse="1"/>
      <p:sld r:id="rId73" collapse="1"/>
      <p:sld r:id="rId74" collapse="1"/>
      <p:sld r:id="rId75" collapse="1"/>
      <p:sld r:id="rId76" collapse="1"/>
      <p:sld r:id="rId77" collapse="1"/>
      <p:sld r:id="rId78" collapse="1"/>
      <p:sld r:id="rId79" collapse="1"/>
      <p:sld r:id="rId80" collapse="1"/>
      <p:sld r:id="rId81" collapse="1"/>
      <p:sld r:id="rId82" collapse="1"/>
      <p:sld r:id="rId83" collapse="1"/>
      <p:sld r:id="rId84" collapse="1"/>
      <p:sld r:id="rId85" collapse="1"/>
      <p:sld r:id="rId86" collapse="1"/>
      <p:sld r:id="rId87" collapse="1"/>
      <p:sld r:id="rId88" collapse="1"/>
      <p:sld r:id="rId89" collapse="1"/>
      <p:sld r:id="rId90" collapse="1"/>
      <p:sld r:id="rId91" collapse="1"/>
      <p:sld r:id="rId92" collapse="1"/>
      <p:sld r:id="rId93" collapse="1"/>
      <p:sld r:id="rId94" collapse="1"/>
      <p:sld r:id="rId95" collapse="1"/>
      <p:sld r:id="rId96" collapse="1"/>
      <p:sld r:id="rId97" collapse="1"/>
      <p:sld r:id="rId98" collapse="1"/>
      <p:sld r:id="rId9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1" d="100"/>
          <a:sy n="71" d="100"/>
        </p:scale>
        <p:origin x="1752" y="54"/>
      </p:cViewPr>
      <p:guideLst>
        <p:guide orient="horz" pos="2129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_rels/viewProps.xml.rels><?xml version="1.0" encoding="UTF-8" standalone="yes"?>
<Relationships xmlns="http://schemas.openxmlformats.org/package/2006/relationships"><Relationship Id="rId26" Type="http://schemas.openxmlformats.org/officeDocument/2006/relationships/slide" Target="slides/slide29.xml"/><Relationship Id="rId21" Type="http://schemas.openxmlformats.org/officeDocument/2006/relationships/slide" Target="slides/slide24.xml"/><Relationship Id="rId34" Type="http://schemas.openxmlformats.org/officeDocument/2006/relationships/slide" Target="slides/slide39.xml"/><Relationship Id="rId42" Type="http://schemas.openxmlformats.org/officeDocument/2006/relationships/slide" Target="slides/slide47.xml"/><Relationship Id="rId47" Type="http://schemas.openxmlformats.org/officeDocument/2006/relationships/slide" Target="slides/slide52.xml"/><Relationship Id="rId50" Type="http://schemas.openxmlformats.org/officeDocument/2006/relationships/slide" Target="slides/slide55.xml"/><Relationship Id="rId55" Type="http://schemas.openxmlformats.org/officeDocument/2006/relationships/slide" Target="slides/slide60.xml"/><Relationship Id="rId63" Type="http://schemas.openxmlformats.org/officeDocument/2006/relationships/slide" Target="slides/slide68.xml"/><Relationship Id="rId68" Type="http://schemas.openxmlformats.org/officeDocument/2006/relationships/slide" Target="slides/slide73.xml"/><Relationship Id="rId76" Type="http://schemas.openxmlformats.org/officeDocument/2006/relationships/slide" Target="slides/slide81.xml"/><Relationship Id="rId84" Type="http://schemas.openxmlformats.org/officeDocument/2006/relationships/slide" Target="slides/slide89.xml"/><Relationship Id="rId89" Type="http://schemas.openxmlformats.org/officeDocument/2006/relationships/slide" Target="slides/slide95.xml"/><Relationship Id="rId97" Type="http://schemas.openxmlformats.org/officeDocument/2006/relationships/slide" Target="slides/slide103.xml"/><Relationship Id="rId7" Type="http://schemas.openxmlformats.org/officeDocument/2006/relationships/slide" Target="slides/slide10.xml"/><Relationship Id="rId71" Type="http://schemas.openxmlformats.org/officeDocument/2006/relationships/slide" Target="slides/slide76.xml"/><Relationship Id="rId92" Type="http://schemas.openxmlformats.org/officeDocument/2006/relationships/slide" Target="slides/slide98.xml"/><Relationship Id="rId2" Type="http://schemas.openxmlformats.org/officeDocument/2006/relationships/slide" Target="slides/slide5.xml"/><Relationship Id="rId16" Type="http://schemas.openxmlformats.org/officeDocument/2006/relationships/slide" Target="slides/slide19.xml"/><Relationship Id="rId29" Type="http://schemas.openxmlformats.org/officeDocument/2006/relationships/slide" Target="slides/slide34.xml"/><Relationship Id="rId11" Type="http://schemas.openxmlformats.org/officeDocument/2006/relationships/slide" Target="slides/slide14.xml"/><Relationship Id="rId24" Type="http://schemas.openxmlformats.org/officeDocument/2006/relationships/slide" Target="slides/slide27.xml"/><Relationship Id="rId32" Type="http://schemas.openxmlformats.org/officeDocument/2006/relationships/slide" Target="slides/slide37.xml"/><Relationship Id="rId37" Type="http://schemas.openxmlformats.org/officeDocument/2006/relationships/slide" Target="slides/slide42.xml"/><Relationship Id="rId40" Type="http://schemas.openxmlformats.org/officeDocument/2006/relationships/slide" Target="slides/slide45.xml"/><Relationship Id="rId45" Type="http://schemas.openxmlformats.org/officeDocument/2006/relationships/slide" Target="slides/slide50.xml"/><Relationship Id="rId53" Type="http://schemas.openxmlformats.org/officeDocument/2006/relationships/slide" Target="slides/slide58.xml"/><Relationship Id="rId58" Type="http://schemas.openxmlformats.org/officeDocument/2006/relationships/slide" Target="slides/slide63.xml"/><Relationship Id="rId66" Type="http://schemas.openxmlformats.org/officeDocument/2006/relationships/slide" Target="slides/slide71.xml"/><Relationship Id="rId74" Type="http://schemas.openxmlformats.org/officeDocument/2006/relationships/slide" Target="slides/slide79.xml"/><Relationship Id="rId79" Type="http://schemas.openxmlformats.org/officeDocument/2006/relationships/slide" Target="slides/slide84.xml"/><Relationship Id="rId87" Type="http://schemas.openxmlformats.org/officeDocument/2006/relationships/slide" Target="slides/slide92.xml"/><Relationship Id="rId5" Type="http://schemas.openxmlformats.org/officeDocument/2006/relationships/slide" Target="slides/slide8.xml"/><Relationship Id="rId61" Type="http://schemas.openxmlformats.org/officeDocument/2006/relationships/slide" Target="slides/slide66.xml"/><Relationship Id="rId82" Type="http://schemas.openxmlformats.org/officeDocument/2006/relationships/slide" Target="slides/slide87.xml"/><Relationship Id="rId90" Type="http://schemas.openxmlformats.org/officeDocument/2006/relationships/slide" Target="slides/slide96.xml"/><Relationship Id="rId95" Type="http://schemas.openxmlformats.org/officeDocument/2006/relationships/slide" Target="slides/slide101.xml"/><Relationship Id="rId19" Type="http://schemas.openxmlformats.org/officeDocument/2006/relationships/slide" Target="slides/slide22.xml"/><Relationship Id="rId14" Type="http://schemas.openxmlformats.org/officeDocument/2006/relationships/slide" Target="slides/slide17.xml"/><Relationship Id="rId22" Type="http://schemas.openxmlformats.org/officeDocument/2006/relationships/slide" Target="slides/slide25.xml"/><Relationship Id="rId27" Type="http://schemas.openxmlformats.org/officeDocument/2006/relationships/slide" Target="slides/slide32.xml"/><Relationship Id="rId30" Type="http://schemas.openxmlformats.org/officeDocument/2006/relationships/slide" Target="slides/slide35.xml"/><Relationship Id="rId35" Type="http://schemas.openxmlformats.org/officeDocument/2006/relationships/slide" Target="slides/slide40.xml"/><Relationship Id="rId43" Type="http://schemas.openxmlformats.org/officeDocument/2006/relationships/slide" Target="slides/slide48.xml"/><Relationship Id="rId48" Type="http://schemas.openxmlformats.org/officeDocument/2006/relationships/slide" Target="slides/slide53.xml"/><Relationship Id="rId56" Type="http://schemas.openxmlformats.org/officeDocument/2006/relationships/slide" Target="slides/slide61.xml"/><Relationship Id="rId64" Type="http://schemas.openxmlformats.org/officeDocument/2006/relationships/slide" Target="slides/slide69.xml"/><Relationship Id="rId69" Type="http://schemas.openxmlformats.org/officeDocument/2006/relationships/slide" Target="slides/slide74.xml"/><Relationship Id="rId77" Type="http://schemas.openxmlformats.org/officeDocument/2006/relationships/slide" Target="slides/slide82.xml"/><Relationship Id="rId8" Type="http://schemas.openxmlformats.org/officeDocument/2006/relationships/slide" Target="slides/slide11.xml"/><Relationship Id="rId51" Type="http://schemas.openxmlformats.org/officeDocument/2006/relationships/slide" Target="slides/slide56.xml"/><Relationship Id="rId72" Type="http://schemas.openxmlformats.org/officeDocument/2006/relationships/slide" Target="slides/slide77.xml"/><Relationship Id="rId80" Type="http://schemas.openxmlformats.org/officeDocument/2006/relationships/slide" Target="slides/slide85.xml"/><Relationship Id="rId85" Type="http://schemas.openxmlformats.org/officeDocument/2006/relationships/slide" Target="slides/slide90.xml"/><Relationship Id="rId93" Type="http://schemas.openxmlformats.org/officeDocument/2006/relationships/slide" Target="slides/slide99.xml"/><Relationship Id="rId98" Type="http://schemas.openxmlformats.org/officeDocument/2006/relationships/slide" Target="slides/slide104.xml"/><Relationship Id="rId3" Type="http://schemas.openxmlformats.org/officeDocument/2006/relationships/slide" Target="slides/slide6.xml"/><Relationship Id="rId12" Type="http://schemas.openxmlformats.org/officeDocument/2006/relationships/slide" Target="slides/slide15.xml"/><Relationship Id="rId17" Type="http://schemas.openxmlformats.org/officeDocument/2006/relationships/slide" Target="slides/slide20.xml"/><Relationship Id="rId25" Type="http://schemas.openxmlformats.org/officeDocument/2006/relationships/slide" Target="slides/slide28.xml"/><Relationship Id="rId33" Type="http://schemas.openxmlformats.org/officeDocument/2006/relationships/slide" Target="slides/slide38.xml"/><Relationship Id="rId38" Type="http://schemas.openxmlformats.org/officeDocument/2006/relationships/slide" Target="slides/slide43.xml"/><Relationship Id="rId46" Type="http://schemas.openxmlformats.org/officeDocument/2006/relationships/slide" Target="slides/slide51.xml"/><Relationship Id="rId59" Type="http://schemas.openxmlformats.org/officeDocument/2006/relationships/slide" Target="slides/slide64.xml"/><Relationship Id="rId67" Type="http://schemas.openxmlformats.org/officeDocument/2006/relationships/slide" Target="slides/slide72.xml"/><Relationship Id="rId20" Type="http://schemas.openxmlformats.org/officeDocument/2006/relationships/slide" Target="slides/slide23.xml"/><Relationship Id="rId41" Type="http://schemas.openxmlformats.org/officeDocument/2006/relationships/slide" Target="slides/slide46.xml"/><Relationship Id="rId54" Type="http://schemas.openxmlformats.org/officeDocument/2006/relationships/slide" Target="slides/slide59.xml"/><Relationship Id="rId62" Type="http://schemas.openxmlformats.org/officeDocument/2006/relationships/slide" Target="slides/slide67.xml"/><Relationship Id="rId70" Type="http://schemas.openxmlformats.org/officeDocument/2006/relationships/slide" Target="slides/slide75.xml"/><Relationship Id="rId75" Type="http://schemas.openxmlformats.org/officeDocument/2006/relationships/slide" Target="slides/slide80.xml"/><Relationship Id="rId83" Type="http://schemas.openxmlformats.org/officeDocument/2006/relationships/slide" Target="slides/slide88.xml"/><Relationship Id="rId88" Type="http://schemas.openxmlformats.org/officeDocument/2006/relationships/slide" Target="slides/slide93.xml"/><Relationship Id="rId91" Type="http://schemas.openxmlformats.org/officeDocument/2006/relationships/slide" Target="slides/slide97.xml"/><Relationship Id="rId96" Type="http://schemas.openxmlformats.org/officeDocument/2006/relationships/slide" Target="slides/slide102.xml"/><Relationship Id="rId1" Type="http://schemas.openxmlformats.org/officeDocument/2006/relationships/slide" Target="slides/slide4.xml"/><Relationship Id="rId6" Type="http://schemas.openxmlformats.org/officeDocument/2006/relationships/slide" Target="slides/slide9.xml"/><Relationship Id="rId15" Type="http://schemas.openxmlformats.org/officeDocument/2006/relationships/slide" Target="slides/slide18.xml"/><Relationship Id="rId23" Type="http://schemas.openxmlformats.org/officeDocument/2006/relationships/slide" Target="slides/slide26.xml"/><Relationship Id="rId28" Type="http://schemas.openxmlformats.org/officeDocument/2006/relationships/slide" Target="slides/slide33.xml"/><Relationship Id="rId36" Type="http://schemas.openxmlformats.org/officeDocument/2006/relationships/slide" Target="slides/slide41.xml"/><Relationship Id="rId49" Type="http://schemas.openxmlformats.org/officeDocument/2006/relationships/slide" Target="slides/slide54.xml"/><Relationship Id="rId57" Type="http://schemas.openxmlformats.org/officeDocument/2006/relationships/slide" Target="slides/slide62.xml"/><Relationship Id="rId10" Type="http://schemas.openxmlformats.org/officeDocument/2006/relationships/slide" Target="slides/slide13.xml"/><Relationship Id="rId31" Type="http://schemas.openxmlformats.org/officeDocument/2006/relationships/slide" Target="slides/slide36.xml"/><Relationship Id="rId44" Type="http://schemas.openxmlformats.org/officeDocument/2006/relationships/slide" Target="slides/slide49.xml"/><Relationship Id="rId52" Type="http://schemas.openxmlformats.org/officeDocument/2006/relationships/slide" Target="slides/slide57.xml"/><Relationship Id="rId60" Type="http://schemas.openxmlformats.org/officeDocument/2006/relationships/slide" Target="slides/slide65.xml"/><Relationship Id="rId65" Type="http://schemas.openxmlformats.org/officeDocument/2006/relationships/slide" Target="slides/slide70.xml"/><Relationship Id="rId73" Type="http://schemas.openxmlformats.org/officeDocument/2006/relationships/slide" Target="slides/slide78.xml"/><Relationship Id="rId78" Type="http://schemas.openxmlformats.org/officeDocument/2006/relationships/slide" Target="slides/slide83.xml"/><Relationship Id="rId81" Type="http://schemas.openxmlformats.org/officeDocument/2006/relationships/slide" Target="slides/slide86.xml"/><Relationship Id="rId86" Type="http://schemas.openxmlformats.org/officeDocument/2006/relationships/slide" Target="slides/slide91.xml"/><Relationship Id="rId94" Type="http://schemas.openxmlformats.org/officeDocument/2006/relationships/slide" Target="slides/slide100.xml"/><Relationship Id="rId99" Type="http://schemas.openxmlformats.org/officeDocument/2006/relationships/slide" Target="slides/slide105.xml"/><Relationship Id="rId4" Type="http://schemas.openxmlformats.org/officeDocument/2006/relationships/slide" Target="slides/slide7.xml"/><Relationship Id="rId9" Type="http://schemas.openxmlformats.org/officeDocument/2006/relationships/slide" Target="slides/slide12.xml"/><Relationship Id="rId13" Type="http://schemas.openxmlformats.org/officeDocument/2006/relationships/slide" Target="slides/slide16.xml"/><Relationship Id="rId18" Type="http://schemas.openxmlformats.org/officeDocument/2006/relationships/slide" Target="slides/slide21.xml"/><Relationship Id="rId39" Type="http://schemas.openxmlformats.org/officeDocument/2006/relationships/slide" Target="slides/slide4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>
            <a:extLst>
              <a:ext uri="{FF2B5EF4-FFF2-40B4-BE49-F238E27FC236}">
                <a16:creationId xmlns:a16="http://schemas.microsoft.com/office/drawing/2014/main" id="{D37CEAD2-CEA1-410E-AFDE-98EDF64FC5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1013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t" anchorCtr="0" compatLnSpc="1">
            <a:prstTxWarp prst="textNoShape">
              <a:avLst/>
            </a:prstTxWarp>
          </a:bodyPr>
          <a:lstStyle>
            <a:lvl1pPr defTabSz="918199">
              <a:defRPr sz="1200">
                <a:solidFill>
                  <a:srgbClr val="003399"/>
                </a:solidFill>
                <a:latin typeface="Bookman Old Style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75843" name="Rectangle 3">
            <a:extLst>
              <a:ext uri="{FF2B5EF4-FFF2-40B4-BE49-F238E27FC236}">
                <a16:creationId xmlns:a16="http://schemas.microsoft.com/office/drawing/2014/main" id="{29CBCC8F-DDF2-4A39-82C6-9054AC96B3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10225" y="0"/>
            <a:ext cx="4287838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t" anchorCtr="0" compatLnSpc="1">
            <a:prstTxWarp prst="textNoShape">
              <a:avLst/>
            </a:prstTxWarp>
          </a:bodyPr>
          <a:lstStyle>
            <a:lvl1pPr algn="r" defTabSz="918199">
              <a:defRPr sz="1200">
                <a:solidFill>
                  <a:srgbClr val="003399"/>
                </a:solidFill>
                <a:latin typeface="Bookman Old Style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75844" name="Rectangle 4">
            <a:extLst>
              <a:ext uri="{FF2B5EF4-FFF2-40B4-BE49-F238E27FC236}">
                <a16:creationId xmlns:a16="http://schemas.microsoft.com/office/drawing/2014/main" id="{F475998C-6E66-4483-BF7C-DDAE800754D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24613"/>
            <a:ext cx="4291013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b" anchorCtr="0" compatLnSpc="1">
            <a:prstTxWarp prst="textNoShape">
              <a:avLst/>
            </a:prstTxWarp>
          </a:bodyPr>
          <a:lstStyle>
            <a:lvl1pPr defTabSz="918199">
              <a:defRPr sz="1200">
                <a:solidFill>
                  <a:srgbClr val="003399"/>
                </a:solidFill>
                <a:latin typeface="Bookman Old Style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75845" name="Rectangle 5">
            <a:extLst>
              <a:ext uri="{FF2B5EF4-FFF2-40B4-BE49-F238E27FC236}">
                <a16:creationId xmlns:a16="http://schemas.microsoft.com/office/drawing/2014/main" id="{2209B571-2F1B-4213-AD57-F495CE051BE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10225" y="6424613"/>
            <a:ext cx="4287838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solidFill>
                  <a:srgbClr val="003399"/>
                </a:solidFill>
                <a:latin typeface="Bookman Old Style" panose="02050604050505020204" pitchFamily="18" charset="0"/>
              </a:defRPr>
            </a:lvl1pPr>
          </a:lstStyle>
          <a:p>
            <a:pPr>
              <a:defRPr/>
            </a:pPr>
            <a:fld id="{90660BB1-C2A4-4CA9-B4D7-448F807EEC7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ADB7778-1574-42A1-B2E0-FB7A08B112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00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t" anchorCtr="0" compatLnSpc="1">
            <a:prstTxWarp prst="textNoShape">
              <a:avLst/>
            </a:prstTxWarp>
          </a:bodyPr>
          <a:lstStyle>
            <a:lvl1pPr defTabSz="918199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71ED045-F1D1-477A-AC15-2B9DEFD35CA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32450" y="0"/>
            <a:ext cx="43100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t" anchorCtr="0" compatLnSpc="1">
            <a:prstTxWarp prst="textNoShape">
              <a:avLst/>
            </a:prstTxWarp>
          </a:bodyPr>
          <a:lstStyle>
            <a:lvl1pPr algn="r" defTabSz="918199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E34C7C2D-8EAA-4E97-AD5D-387988F84F4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8000"/>
            <a:ext cx="3663950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A786D013-0CA9-47F0-8020-DB1DE95715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5563" y="3213100"/>
            <a:ext cx="7291387" cy="3040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4ED89354-A3D5-4C55-A6FB-5A9B521FE2E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23025"/>
            <a:ext cx="43100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b" anchorCtr="0" compatLnSpc="1">
            <a:prstTxWarp prst="textNoShape">
              <a:avLst/>
            </a:prstTxWarp>
          </a:bodyPr>
          <a:lstStyle>
            <a:lvl1pPr defTabSz="918199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F1BD7475-7EFF-4B88-998B-7C00B4FE6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450" y="6423025"/>
            <a:ext cx="4310063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996" tIns="45998" rIns="91996" bIns="45998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A3747D3-1486-4178-BFC0-A3A6FD2B4B3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784CD3BA-C744-4F46-B64E-EFB4C1392F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7A4B023B-0CB3-4B6C-85B9-E8381E2E4930}" type="slidenum">
              <a:rPr lang="it-IT" altLang="it-IT" smtClean="0">
                <a:solidFill>
                  <a:schemeClr val="tx1"/>
                </a:solidFill>
              </a:rPr>
              <a:pPr/>
              <a:t>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B7B9E683-7250-4A41-807E-C493F0702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9215DF77-268E-4B09-BDB0-87EA8CB14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317AB5D-A33A-46FF-98A4-386DAA4EB5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5E14004A-BAE4-421F-BF81-1E2150455193}" type="slidenum">
              <a:rPr lang="it-IT" altLang="it-IT" smtClean="0">
                <a:solidFill>
                  <a:schemeClr val="tx1"/>
                </a:solidFill>
              </a:rPr>
              <a:pPr/>
              <a:t>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2BD1CE7-8BDE-4538-8CD8-C32C83E3F0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A738D72-29D9-43CB-BC36-69028E458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B7CC05B1-63F2-4131-BF53-A775EB5202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0D70A626-B05A-4E25-91EF-0372376D9E05}" type="slidenum">
              <a:rPr lang="it-IT" altLang="it-IT" smtClean="0">
                <a:solidFill>
                  <a:schemeClr val="tx1"/>
                </a:solidFill>
              </a:rPr>
              <a:pPr/>
              <a:t>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E2CBB46-3FCF-4D74-AEF6-ACA79604D8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23B9BDB-D1A1-4300-A795-CDDF787F1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68B5BDB-5617-4F30-AD40-555247E905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4CFE95EB-8FA8-473C-9574-11DE23987A39}" type="slidenum">
              <a:rPr lang="it-IT" altLang="it-IT" smtClean="0">
                <a:solidFill>
                  <a:schemeClr val="tx1"/>
                </a:solidFill>
              </a:rPr>
              <a:pPr/>
              <a:t>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C40BDD01-B1FC-4855-94DE-FA5DC2D069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95C0778-F5F8-45F2-9AC0-C1AC354E3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ECA7120E-BD15-4C6A-B3CF-FE874BD0C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5465A81F-65D3-4759-9119-3E5ACBA2FF54}" type="slidenum">
              <a:rPr lang="it-IT" altLang="it-IT" smtClean="0">
                <a:solidFill>
                  <a:schemeClr val="tx1"/>
                </a:solidFill>
              </a:rPr>
              <a:pPr/>
              <a:t>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32B0DF5-F4DE-4D2A-B6D0-A723AEDDAF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93B4031-F0B3-4AB2-85D2-72398387E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7287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D28EA-42D2-1949-A28F-DBC682E3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4A55E895-944E-D33F-F149-D969727B45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5465A81F-65D3-4759-9119-3E5ACBA2FF54}" type="slidenum">
              <a:rPr lang="it-IT" altLang="it-IT" smtClean="0">
                <a:solidFill>
                  <a:schemeClr val="tx1"/>
                </a:solidFill>
              </a:rPr>
              <a:pPr/>
              <a:t>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74F6061-CF18-7368-A9E3-97BFC61939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92BA40B-D135-7405-C8E4-692D00BCA5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4176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83019157-A998-4266-A01C-A5DC7CCFE4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E0F6BCD-F1AB-44B4-8B98-1B43CB82C527}" type="slidenum">
              <a:rPr lang="it-IT" altLang="it-IT" smtClean="0">
                <a:solidFill>
                  <a:schemeClr val="tx1"/>
                </a:solidFill>
              </a:rPr>
              <a:pPr/>
              <a:t>10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5C32C0CB-8A18-44D5-B48F-9A1505B58E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73AE243-57BB-48AE-9866-A60CADB0E7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ECA7120E-BD15-4C6A-B3CF-FE874BD0C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5465A81F-65D3-4759-9119-3E5ACBA2FF54}" type="slidenum">
              <a:rPr lang="it-IT" altLang="it-IT" smtClean="0">
                <a:solidFill>
                  <a:schemeClr val="tx1"/>
                </a:solidFill>
              </a:rPr>
              <a:pPr/>
              <a:t>11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32B0DF5-F4DE-4D2A-B6D0-A723AEDDAF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93B4031-F0B3-4AB2-85D2-72398387E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384A6-52A5-CDAB-0B6A-2B8EE9222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EFF10FF-D17B-D593-AF36-9E8B808573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5465A81F-65D3-4759-9119-3E5ACBA2FF54}" type="slidenum">
              <a:rPr lang="it-IT" altLang="it-IT" smtClean="0">
                <a:solidFill>
                  <a:schemeClr val="tx1"/>
                </a:solidFill>
              </a:rPr>
              <a:pPr/>
              <a:t>12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A72D8927-10AA-3687-B116-5CDFCB029C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B01C1FA-E83F-0CD6-908C-6EA89EB7C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33791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DC28E-D384-6608-D532-56179717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05E8253-79F7-587D-1C90-603E30FCF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5242FAC-3F13-427F-B6B8-32A16B2E0F52}" type="slidenum">
              <a:rPr lang="it-IT" altLang="it-IT" smtClean="0">
                <a:solidFill>
                  <a:schemeClr val="tx1"/>
                </a:solidFill>
              </a:rPr>
              <a:pPr/>
              <a:t>13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3FC487C-9987-4BF3-5050-B2558A1E2C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F9E4E23-1CA6-2963-474B-834693415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61496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87AB2-898F-2379-484E-4D76037DE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65A51812-67F2-571D-BA59-6CF66806B0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5242FAC-3F13-427F-B6B8-32A16B2E0F52}" type="slidenum">
              <a:rPr lang="it-IT" altLang="it-IT" smtClean="0">
                <a:solidFill>
                  <a:schemeClr val="tx1"/>
                </a:solidFill>
              </a:rPr>
              <a:pPr/>
              <a:t>14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0862CCF1-1617-C8CE-E84A-7420C8D7F7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C98B01AC-5073-DCD4-EBD4-A8662E64BA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7726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EB13AD8-5B3C-4AA5-AB68-157CD5903E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5242FAC-3F13-427F-B6B8-32A16B2E0F52}" type="slidenum">
              <a:rPr lang="it-IT" altLang="it-IT" smtClean="0">
                <a:solidFill>
                  <a:schemeClr val="tx1"/>
                </a:solidFill>
              </a:rPr>
              <a:pPr/>
              <a:t>15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B6C7E09-7A3D-4E95-A10C-0A1131DDCE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50E43027-91E3-40F8-BD9B-1837CA749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90E0E0B-B7F3-4661-9A33-F82B84DAC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70EB96F-F8DF-4315-B0D8-891C4BB42545}" type="slidenum">
              <a:rPr lang="it-IT" altLang="it-IT" smtClean="0">
                <a:solidFill>
                  <a:schemeClr val="tx1"/>
                </a:solidFill>
              </a:rPr>
              <a:pPr/>
              <a:t>16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13DC9E1-CF9F-44A4-8B3D-CC23A9DFA3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16DC041-C14B-4A1B-A6A5-270031352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DF8E3814-42FE-4D77-BBD6-575060F4D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488E9D0-2C98-4CB6-88FC-ABD4A478DF0B}" type="slidenum">
              <a:rPr lang="it-IT" altLang="it-IT" smtClean="0">
                <a:solidFill>
                  <a:schemeClr val="tx1"/>
                </a:solidFill>
              </a:rPr>
              <a:pPr/>
              <a:t>17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475FD9FD-64D2-4289-822F-F6F78106DD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1A1BD096-8007-453F-ACD3-7DF5E46F9C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FBC53201-A5BB-4714-A54F-F8891ABEF9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52CD414F-874D-4E53-B89E-5C755AC67879}" type="slidenum">
              <a:rPr lang="it-IT" altLang="it-IT" smtClean="0">
                <a:solidFill>
                  <a:schemeClr val="tx1"/>
                </a:solidFill>
              </a:rPr>
              <a:pPr/>
              <a:t>18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F347601-5210-47E8-B250-EE2E120D3D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B21299F0-DDDD-4724-BD7D-3B197524A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7C19D89-5955-40E7-A829-A25016D9A7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79F351A-B676-470A-9457-7157CBD91250}" type="slidenum">
              <a:rPr lang="it-IT" altLang="it-IT" smtClean="0">
                <a:solidFill>
                  <a:schemeClr val="tx1"/>
                </a:solidFill>
              </a:rPr>
              <a:pPr/>
              <a:t>19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5702869C-C154-4BF7-8960-D7A538C31F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1C3E29CC-974C-4C78-9738-6F5A1A22E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9052E8FD-96FD-481D-89D9-F298164A99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4C0FA294-2BF0-475D-B0F6-71E634CBCB3D}" type="slidenum">
              <a:rPr lang="it-IT" altLang="it-IT" smtClean="0">
                <a:solidFill>
                  <a:schemeClr val="tx1"/>
                </a:solidFill>
              </a:rPr>
              <a:pPr/>
              <a:t>20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88F7B30-EE70-4D08-8CFB-8C3008E1E2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D9A4B4AF-E6E7-4999-B46D-DCD2206A1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78AB2-2E3C-9A9D-A457-B5F79905F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7E9CB03C-107C-DBA4-BBB3-BFDBCBD595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4C0FA294-2BF0-475D-B0F6-71E634CBCB3D}" type="slidenum">
              <a:rPr lang="it-IT" altLang="it-IT" smtClean="0">
                <a:solidFill>
                  <a:schemeClr val="tx1"/>
                </a:solidFill>
              </a:rPr>
              <a:pPr/>
              <a:t>21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E8D7D05-4FCD-1F1A-F040-DCF52DFEA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F6F0DAB6-A007-EEE5-D20F-64BDCA0B88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9506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11C4DF5-1224-4D8C-95AE-96B71ED2F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170A288-5D4D-4F47-833D-C41E309A9402}" type="slidenum">
              <a:rPr lang="it-IT" altLang="it-IT" smtClean="0">
                <a:solidFill>
                  <a:schemeClr val="tx1"/>
                </a:solidFill>
              </a:rPr>
              <a:pPr/>
              <a:t>22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5ABD28EC-E42A-4B78-A819-7EC81DB91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3C1A1ABC-57A0-4EC9-B371-36DC686D8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1A79017-53F3-4923-B4AC-FAAA84D791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97ED31A-F30F-43B9-8811-2B2227EACB4D}" type="slidenum">
              <a:rPr lang="it-IT" altLang="it-IT" smtClean="0">
                <a:solidFill>
                  <a:schemeClr val="tx1"/>
                </a:solidFill>
              </a:rPr>
              <a:pPr/>
              <a:t>23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288C4E2D-8EF4-4D1E-9037-645A1B28E2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0A91765-99E6-41EF-8925-E5A5A27E6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73FC2502-1B73-4408-ADB3-B182F9E137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D04B7D3-2E19-4D53-8D23-B8B733AC322D}" type="slidenum">
              <a:rPr lang="it-IT" altLang="it-IT" smtClean="0">
                <a:solidFill>
                  <a:schemeClr val="tx1"/>
                </a:solidFill>
              </a:rPr>
              <a:pPr/>
              <a:t>24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E365DE38-8C8F-4498-931E-786404612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0159B3BF-8F55-4F90-B020-5CA233DA3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3589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0F123-2563-E85A-EBB8-A12C10AB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4FA9DD2C-B39B-3C6B-8FF6-D46BC91AE4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D04B7D3-2E19-4D53-8D23-B8B733AC322D}" type="slidenum">
              <a:rPr lang="it-IT" altLang="it-IT" smtClean="0">
                <a:solidFill>
                  <a:schemeClr val="tx1"/>
                </a:solidFill>
              </a:rPr>
              <a:pPr/>
              <a:t>25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B2AACF00-4F5E-FEFA-A6F7-9B38D9FE99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0420C2A3-5042-078B-37D8-7C13FC35C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831944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73FC2502-1B73-4408-ADB3-B182F9E137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D04B7D3-2E19-4D53-8D23-B8B733AC322D}" type="slidenum">
              <a:rPr lang="it-IT" altLang="it-IT" smtClean="0">
                <a:solidFill>
                  <a:schemeClr val="tx1"/>
                </a:solidFill>
              </a:rPr>
              <a:pPr/>
              <a:t>26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E365DE38-8C8F-4498-931E-786404612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0159B3BF-8F55-4F90-B020-5CA233DA3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3219D-F65C-8610-74ED-EB86EE018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744BEAD6-E90A-6E96-97A5-3ACE202EDE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3A63E1E4-5297-442F-8452-6B0344A760E7}" type="slidenum">
              <a:rPr lang="it-IT" altLang="it-IT" smtClean="0">
                <a:solidFill>
                  <a:schemeClr val="tx1"/>
                </a:solidFill>
              </a:rPr>
              <a:pPr/>
              <a:t>27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84D0A86A-88F7-AF08-263F-2746C91C02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7044775B-4165-08DF-45FD-EDDDE013A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906665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D39F88B-6E2A-4EBF-B271-890AF548C9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34CE460-30A7-46D4-9597-A5E709CE1403}" type="slidenum">
              <a:rPr lang="it-IT" altLang="it-IT" smtClean="0">
                <a:solidFill>
                  <a:schemeClr val="tx1"/>
                </a:solidFill>
              </a:rPr>
              <a:pPr/>
              <a:t>28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8120A7C2-973B-40F2-B007-1C0F964003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89E5E62A-548C-4C7A-9562-144E440E2C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62439EAF-F1BD-47B5-8396-12A3C51DB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7C08C300-67F8-4442-8790-19EB1E1FCEC8}" type="slidenum">
              <a:rPr lang="it-IT" altLang="it-IT" smtClean="0">
                <a:solidFill>
                  <a:schemeClr val="tx1"/>
                </a:solidFill>
              </a:rPr>
              <a:pPr/>
              <a:t>29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7F781357-4DA1-4DDA-A047-D866A98683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9CB87C16-4F66-4C17-AB78-51B4FF8307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731E69C-37B2-4D6F-9211-A1858BF29E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81A4D0F2-55F7-4992-BC28-533C0C0986CD}" type="slidenum">
              <a:rPr lang="it-IT" altLang="it-IT" smtClean="0">
                <a:solidFill>
                  <a:schemeClr val="tx1"/>
                </a:solidFill>
              </a:rPr>
              <a:pPr/>
              <a:t>32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9261B181-6329-4D3C-AECA-8AE2303DED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72A6AE7-B137-4253-B0CF-80934CEF0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B9F47EB-AF3C-4E55-BEB4-A5682FD422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B167216-F766-489B-A8FA-9DE4898CF3B2}" type="slidenum">
              <a:rPr lang="it-IT" altLang="it-IT" smtClean="0">
                <a:solidFill>
                  <a:schemeClr val="tx1"/>
                </a:solidFill>
              </a:rPr>
              <a:pPr/>
              <a:t>33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0D4C76A7-BDB2-45B7-BF88-22A49617A2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ABD64880-CEB1-4403-9625-E33E1598BD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4B7E5874-478D-4E38-8E0C-425236C943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1169CF0-1417-409C-8CC4-788A986E809F}" type="slidenum">
              <a:rPr lang="it-IT" altLang="it-IT" smtClean="0">
                <a:solidFill>
                  <a:schemeClr val="tx1"/>
                </a:solidFill>
              </a:rPr>
              <a:pPr/>
              <a:t>34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AEEF02A6-2E80-4269-A157-68CAFC860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985F24B1-581E-4FCA-9E90-A9F17B278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82B4F-ED45-588A-05DE-8A62CFBC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3BCF9FF4-4661-FB0C-31B9-635D119C7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1169CF0-1417-409C-8CC4-788A986E809F}" type="slidenum">
              <a:rPr lang="it-IT" altLang="it-IT" smtClean="0">
                <a:solidFill>
                  <a:schemeClr val="tx1"/>
                </a:solidFill>
              </a:rPr>
              <a:pPr/>
              <a:t>35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89290508-5727-CECC-C553-EDFE8149B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D8AF1A54-3D18-56B0-44E4-AAA2B1154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13733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CA2A0-FFAB-FA4B-099E-554BE96D6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427B2CBF-92DF-C5E4-0E37-C8E46E6FF2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B167216-F766-489B-A8FA-9DE4898CF3B2}" type="slidenum">
              <a:rPr lang="it-IT" altLang="it-IT" smtClean="0">
                <a:solidFill>
                  <a:schemeClr val="tx1"/>
                </a:solidFill>
              </a:rPr>
              <a:pPr/>
              <a:t>36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E1EFACE-A025-BDF7-25A0-C701518B64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B0C7B07-09DB-DAE0-8088-172A2A937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44099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B53E1-104E-9D9E-A7CE-17A30370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09ABF0E-243C-F54E-911B-538316F5AB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FEEC7E08-0092-483F-90A3-CB4E9EE1E63E}" type="slidenum">
              <a:rPr lang="it-IT" altLang="it-IT" smtClean="0">
                <a:solidFill>
                  <a:schemeClr val="tx1"/>
                </a:solidFill>
              </a:rPr>
              <a:pPr/>
              <a:t>37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3B8BA9DB-A90A-1CCE-C438-B92469726C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BBB32521-E1E1-BA97-FD36-C55F0CB17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166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63F41F0C-CCC8-4320-BA77-180D63CF7F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DD3C6C3B-402E-4B84-8C01-57671DF8423B}" type="slidenum">
              <a:rPr lang="it-IT" altLang="it-IT" smtClean="0">
                <a:solidFill>
                  <a:schemeClr val="tx1"/>
                </a:solidFill>
              </a:rPr>
              <a:pPr/>
              <a:t>38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95FAA218-063A-4A23-A6A6-844F45BCEE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7A7C342C-192C-41C4-B4AE-FC23D353F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0C5C2252-F22A-4864-8327-0595FB9A77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FFFB985-FF8F-4107-86FC-52D2AB06EC5C}" type="slidenum">
              <a:rPr lang="it-IT" altLang="it-IT" smtClean="0">
                <a:solidFill>
                  <a:schemeClr val="tx1"/>
                </a:solidFill>
              </a:rPr>
              <a:pPr/>
              <a:t>39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B8921EA-91B7-473E-940F-25DA6684EE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74DC2D31-B68E-42FA-9C05-3298BE33F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11C4DF5-1224-4D8C-95AE-96B71ED2F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170A288-5D4D-4F47-833D-C41E309A9402}" type="slidenum">
              <a:rPr lang="it-IT" altLang="it-IT" smtClean="0">
                <a:solidFill>
                  <a:schemeClr val="tx1"/>
                </a:solidFill>
              </a:rPr>
              <a:pPr/>
              <a:t>40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5ABD28EC-E42A-4B78-A819-7EC81DB91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3C1A1ABC-57A0-4EC9-B371-36DC686D8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815882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62601366-633D-4ED9-9DE6-685055789F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7415F3-7E04-4A7F-8B56-3CD0F0B28E41}" type="slidenum">
              <a:rPr lang="it-IT" altLang="it-IT" smtClean="0">
                <a:solidFill>
                  <a:schemeClr val="tx1"/>
                </a:solidFill>
              </a:rPr>
              <a:pPr/>
              <a:t>41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E469BF6-9CEA-47E0-BC72-F9E1C47B2B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9F23786-1055-42ED-8255-9964DC26D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38CF-2987-6B20-B6E9-231E8CE8F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98C78EE0-6E9B-DD28-7974-7F927FB074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7415F3-7E04-4A7F-8B56-3CD0F0B28E41}" type="slidenum">
              <a:rPr lang="it-IT" altLang="it-IT" smtClean="0">
                <a:solidFill>
                  <a:schemeClr val="tx1"/>
                </a:solidFill>
              </a:rPr>
              <a:pPr/>
              <a:t>42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740E7A5B-B5F9-8BEF-8799-7E9138064B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9A331774-124B-B3F3-D3ED-BD2EB8A12D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395536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D653F-7420-BABB-5A4D-F3C35052F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E80B9D98-2632-010E-8B9E-57938BCF0F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7415F3-7E04-4A7F-8B56-3CD0F0B28E41}" type="slidenum">
              <a:rPr lang="it-IT" altLang="it-IT" smtClean="0">
                <a:solidFill>
                  <a:schemeClr val="tx1"/>
                </a:solidFill>
              </a:rPr>
              <a:pPr/>
              <a:t>43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7F937065-60FC-6596-5EDE-FD589701A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37923695-EABD-9FEF-0AC7-4EAE27A414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4014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A5002-802D-FDD4-A70B-590369DF7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8D37FB9D-0AAF-1950-6A38-A5A950EE41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7415F3-7E04-4A7F-8B56-3CD0F0B28E41}" type="slidenum">
              <a:rPr lang="it-IT" altLang="it-IT" smtClean="0">
                <a:solidFill>
                  <a:schemeClr val="tx1"/>
                </a:solidFill>
              </a:rPr>
              <a:pPr/>
              <a:t>44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19740084-1C73-C9C0-B12B-304AA4E03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DE88CD3-E1E9-57CD-8596-C1EBDB5B8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28793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5BB1B-C5C7-C3E0-1A26-13C1C1F90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4D4E2FF1-C193-EAB0-8C03-70EECCC68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7415F3-7E04-4A7F-8B56-3CD0F0B28E41}" type="slidenum">
              <a:rPr lang="it-IT" altLang="it-IT" smtClean="0">
                <a:solidFill>
                  <a:schemeClr val="tx1"/>
                </a:solidFill>
              </a:rPr>
              <a:pPr/>
              <a:t>45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C2A2BE7F-AC24-0937-6ACE-2A96E048E0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51F36CBC-E183-B774-CEF6-3F0233D085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088431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6A4B-08B7-C4D1-AFF9-8E5911B79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CE8462B6-2704-3145-7AD1-126BE60D3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7415F3-7E04-4A7F-8B56-3CD0F0B28E41}" type="slidenum">
              <a:rPr lang="it-IT" altLang="it-IT" smtClean="0">
                <a:solidFill>
                  <a:schemeClr val="tx1"/>
                </a:solidFill>
              </a:rPr>
              <a:pPr/>
              <a:t>46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576B2D28-84C3-9B66-E157-AB0AD3716D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53B26147-7367-0A93-C55E-46BE4657D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65429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39C2D-3227-08C9-4A25-FEB78F83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53114E6F-4396-B809-1890-DD53E0DE83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3A63E1E4-5297-442F-8452-6B0344A760E7}" type="slidenum">
              <a:rPr lang="it-IT" altLang="it-IT" smtClean="0">
                <a:solidFill>
                  <a:schemeClr val="tx1"/>
                </a:solidFill>
              </a:rPr>
              <a:pPr/>
              <a:t>47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568DACDD-493B-1832-7575-D5C96D96F6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0220C388-ED6C-F783-D1EF-B01FFF1B2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133683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B3834A2E-263A-49BC-A2B5-5060CAC37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9E3C8ECF-E369-4548-96C8-7F7624D464F3}" type="slidenum">
              <a:rPr lang="it-IT" altLang="it-IT" smtClean="0">
                <a:solidFill>
                  <a:schemeClr val="tx1"/>
                </a:solidFill>
              </a:rPr>
              <a:pPr/>
              <a:t>48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D9F382B4-DC02-44B1-8385-A27B16309E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9DF88CE-A59F-491F-B4B3-D5A78ED41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DC428F25-4FD6-4419-AD7D-3C923AD47C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01F1190-08E0-4439-BE92-2578DA91DA52}" type="slidenum">
              <a:rPr lang="it-IT" altLang="it-IT" smtClean="0">
                <a:solidFill>
                  <a:schemeClr val="tx1"/>
                </a:solidFill>
              </a:rPr>
              <a:pPr/>
              <a:t>49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A1C6E70A-B452-4788-BD6E-24E451E6A2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3D8C0604-BA2D-4815-B879-A066A942B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ACD009AA-4A65-4E03-B966-29021B120B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358BA453-86E9-48DC-A70A-B6D9DCDAD97D}" type="slidenum">
              <a:rPr lang="it-IT" altLang="it-IT" smtClean="0">
                <a:solidFill>
                  <a:schemeClr val="tx1"/>
                </a:solidFill>
              </a:rPr>
              <a:pPr/>
              <a:t>50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1872D960-CC71-41C9-AB30-E56CD0B6D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D099C9D4-05ED-408F-9781-DEE3F0B13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1D086076-34FB-47E8-9D06-51085992B4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66EAFD9-3403-41D3-8989-13CB16D58460}" type="slidenum">
              <a:rPr lang="it-IT" altLang="it-IT" smtClean="0">
                <a:solidFill>
                  <a:schemeClr val="tx1"/>
                </a:solidFill>
              </a:rPr>
              <a:pPr/>
              <a:t>51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1C54A242-4F1C-490A-BE32-929B97BBC8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0C3A4A29-89FF-4450-82E9-0011704514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BCEAF-241D-8152-3A5E-A7E791200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47AAA898-CFD6-CE03-EF2D-6EF4E793BF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1169CF0-1417-409C-8CC4-788A986E809F}" type="slidenum">
              <a:rPr lang="it-IT" altLang="it-IT" smtClean="0">
                <a:solidFill>
                  <a:schemeClr val="tx1"/>
                </a:solidFill>
              </a:rPr>
              <a:pPr/>
              <a:t>52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CAD3942D-0579-2672-BF8F-FA635FF7F2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B6C5DD9E-3E36-6359-64A2-B137327AE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674277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F97BF-6AD7-1312-F236-779A72817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1E13741-D091-2BBE-37DF-920047AC6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1169CF0-1417-409C-8CC4-788A986E809F}" type="slidenum">
              <a:rPr lang="it-IT" altLang="it-IT" smtClean="0">
                <a:solidFill>
                  <a:schemeClr val="tx1"/>
                </a:solidFill>
              </a:rPr>
              <a:pPr/>
              <a:t>53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D454EB10-99AF-32C7-A542-FA88305EC1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301105A7-D7BA-2136-4572-8C49BCF7B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294206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E7DDC-0E75-9230-4156-D70C4A9CD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67095ABB-67A3-C74A-B00E-E685521A8F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1169CF0-1417-409C-8CC4-788A986E809F}" type="slidenum">
              <a:rPr lang="it-IT" altLang="it-IT" smtClean="0">
                <a:solidFill>
                  <a:schemeClr val="tx1"/>
                </a:solidFill>
              </a:rPr>
              <a:pPr/>
              <a:t>54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23C030F3-3AE6-7E46-FFE3-FA24D8AB84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20B96264-E22D-8C76-2E15-82E160353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551770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21B02664-5808-4445-8A1D-25D1C98A5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5E396E-3342-4399-9ADF-4D17A654396F}" type="slidenum">
              <a:rPr lang="it-IT" altLang="it-IT" smtClean="0">
                <a:solidFill>
                  <a:schemeClr val="tx1"/>
                </a:solidFill>
              </a:rPr>
              <a:pPr/>
              <a:t>55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5C9750D-958E-4972-B38A-DDBCA39BD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49320FD-2BC0-4CA0-B783-E4CE6881B1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B07BD-DEF4-1D7F-230F-7CF886948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A8FD9003-1A27-6D69-DB9A-1C5FFABF8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5E396E-3342-4399-9ADF-4D17A654396F}" type="slidenum">
              <a:rPr lang="it-IT" altLang="it-IT" smtClean="0">
                <a:solidFill>
                  <a:schemeClr val="tx1"/>
                </a:solidFill>
              </a:rPr>
              <a:pPr/>
              <a:t>56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CD6888AB-A2A2-69A5-063B-7E8FCA620F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783E49CA-90CE-17D5-0DEC-D843382CA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02130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62B83-B610-14D6-3C09-B2FB4B1FC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487A9827-8C85-FDD2-DBF1-A18FB4B60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66EAFD9-3403-41D3-8989-13CB16D58460}" type="slidenum">
              <a:rPr lang="it-IT" altLang="it-IT" smtClean="0">
                <a:solidFill>
                  <a:schemeClr val="tx1"/>
                </a:solidFill>
              </a:rPr>
              <a:pPr/>
              <a:t>57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2BE9322D-14E8-24DB-739B-D80A2DC8CD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7160D067-BAAC-9A3D-731D-B5445C81C4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91562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533B2DB8-FF9B-4B86-8ABD-8684002E82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9E5B669E-BCE2-4FBB-952C-6D6867A2606C}" type="slidenum">
              <a:rPr lang="it-IT" altLang="it-IT" smtClean="0">
                <a:solidFill>
                  <a:schemeClr val="tx1"/>
                </a:solidFill>
              </a:rPr>
              <a:pPr/>
              <a:t>58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8C9FE50F-41CC-4B8B-B64E-77E18F0561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89140F50-B0A5-4391-866A-44FF757695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18294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48B7400C-7465-465D-9921-221FB7E5DE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E8F948C4-F25E-4948-BED7-D3EE37A7ED5B}" type="slidenum">
              <a:rPr lang="it-IT" altLang="it-IT" smtClean="0">
                <a:solidFill>
                  <a:schemeClr val="tx1"/>
                </a:solidFill>
              </a:rPr>
              <a:pPr/>
              <a:t>59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5BDB375D-DC6E-476D-ACA8-227E0703A5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D96096D9-D2F0-444F-9B63-D38763606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9CDC5-AD2C-4ED2-5C7A-A3E68870A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5D3DD6FC-0555-862E-266F-6661456782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750408D-544E-4041-A8EE-11C44DB700C3}" type="slidenum">
              <a:rPr lang="it-IT" altLang="it-IT" smtClean="0">
                <a:solidFill>
                  <a:schemeClr val="tx1"/>
                </a:solidFill>
              </a:rPr>
              <a:pPr/>
              <a:t>60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7C77C0EA-E6B7-9EEB-7CC7-A2F4E10765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DB276625-454D-197B-1C99-A341B0A9A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89719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BB8E3D1E-BE2E-451D-9911-A27E7CFE3C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017D93DC-5537-4835-93F1-3BDFE2991709}" type="slidenum">
              <a:rPr lang="it-IT" altLang="it-IT" smtClean="0">
                <a:solidFill>
                  <a:schemeClr val="tx1"/>
                </a:solidFill>
              </a:rPr>
              <a:pPr/>
              <a:t>61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EC6757D7-8FCC-4852-AEAF-419EC59851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2BFF2FFC-7658-4592-91C8-79BA8943E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86F72DC5-9CD0-4C99-831B-715219534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96A736C4-5BB2-4695-9266-41D65DC7CB37}" type="slidenum">
              <a:rPr lang="it-IT" altLang="it-IT" smtClean="0">
                <a:solidFill>
                  <a:schemeClr val="tx1"/>
                </a:solidFill>
              </a:rPr>
              <a:pPr/>
              <a:t>62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300B55AB-397C-4560-A06D-27F66D8CF2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E84F2BA1-4146-48D0-B110-0AB49FDE2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64228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8AFF8-B50E-6E37-D18D-42664AFDD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B9F597F0-777E-84E3-CFEF-1004462D68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96A736C4-5BB2-4695-9266-41D65DC7CB37}" type="slidenum">
              <a:rPr lang="it-IT" altLang="it-IT" smtClean="0">
                <a:solidFill>
                  <a:schemeClr val="tx1"/>
                </a:solidFill>
              </a:rPr>
              <a:pPr/>
              <a:t>63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8B185595-25C9-5797-ACA5-0178A5F523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61968F79-FDC7-BA11-80EE-4C61FDAC5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0953375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0C33D28B-D59A-4054-B019-F312402857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0C6F1589-9099-42B8-B20C-8550E462CC83}" type="slidenum">
              <a:rPr lang="it-IT" altLang="it-IT" smtClean="0">
                <a:solidFill>
                  <a:schemeClr val="tx1"/>
                </a:solidFill>
              </a:rPr>
              <a:pPr/>
              <a:t>64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F476168D-450A-4B25-A564-B380FA2D75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186238FB-02FE-4564-BE5B-3E037CAD7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112AB-5FED-3D66-3329-A1AE00552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F2D831B1-5201-548B-2FBD-C0EF2239C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3A63E1E4-5297-442F-8452-6B0344A760E7}" type="slidenum">
              <a:rPr lang="it-IT" altLang="it-IT" smtClean="0">
                <a:solidFill>
                  <a:schemeClr val="tx1"/>
                </a:solidFill>
              </a:rPr>
              <a:pPr/>
              <a:t>65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659568B-0C8A-4F7A-F619-CF2CCD0397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F525BF36-C03A-3FBB-662D-C5DBA62CB1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8943234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9B4E7E59-E9AF-48DC-BAE6-A929ECB9A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FB823DB3-DE32-4FD5-BC08-86A51648D3CF}" type="slidenum">
              <a:rPr lang="it-IT" altLang="it-IT" smtClean="0">
                <a:solidFill>
                  <a:schemeClr val="tx1"/>
                </a:solidFill>
              </a:rPr>
              <a:pPr/>
              <a:t>66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201C0B53-B92F-477A-8F76-BF3A69B24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92217457-C8E0-4D3E-A8D1-0B7A7A4352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F4F41255-8F1A-4436-B370-FCAA5DA3B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8F2B8400-097D-44DB-9872-941B28FD15B5}" type="slidenum">
              <a:rPr lang="it-IT" altLang="it-IT" smtClean="0">
                <a:solidFill>
                  <a:schemeClr val="tx1"/>
                </a:solidFill>
              </a:rPr>
              <a:pPr/>
              <a:t>67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244D5AF1-0CB7-49B4-A2E4-855D26F3CE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2B552448-271C-4381-A1D5-6D22AA7099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CB00E69C-E5C8-480F-BC21-D9D3ACB68E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C295FBC-6DD5-43A9-9FAD-0126BF2E412F}" type="slidenum">
              <a:rPr lang="it-IT" altLang="it-IT" smtClean="0">
                <a:solidFill>
                  <a:schemeClr val="tx1"/>
                </a:solidFill>
              </a:rPr>
              <a:pPr/>
              <a:t>68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B73F55E0-7E9A-4D0B-861A-C833F5E10F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C7591C74-8123-462E-8BF9-57DCA30FEA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21B02664-5808-4445-8A1D-25D1C98A5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5E396E-3342-4399-9ADF-4D17A654396F}" type="slidenum">
              <a:rPr lang="it-IT" altLang="it-IT" smtClean="0">
                <a:solidFill>
                  <a:schemeClr val="tx1"/>
                </a:solidFill>
              </a:rPr>
              <a:pPr/>
              <a:t>69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5C9750D-958E-4972-B38A-DDBCA39BD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49320FD-2BC0-4CA0-B783-E4CE6881B1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986125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21B02664-5808-4445-8A1D-25D1C98A5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5E396E-3342-4399-9ADF-4D17A654396F}" type="slidenum">
              <a:rPr lang="it-IT" altLang="it-IT" smtClean="0">
                <a:solidFill>
                  <a:schemeClr val="tx1"/>
                </a:solidFill>
              </a:rPr>
              <a:pPr/>
              <a:t>70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5C9750D-958E-4972-B38A-DDBCA39BD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49320FD-2BC0-4CA0-B783-E4CE6881B1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8155840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49BF181A-0789-4A62-A696-B05C01518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F194375A-A80C-4547-AF48-B97D0EE0828B}" type="slidenum">
              <a:rPr lang="it-IT" altLang="it-IT" smtClean="0">
                <a:solidFill>
                  <a:schemeClr val="tx1"/>
                </a:solidFill>
              </a:rPr>
              <a:pPr/>
              <a:t>71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180FDE97-1013-4243-A217-94E894FFE0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E0F19010-AD66-4035-B59D-3EB9380E6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4ED8441E-500D-40AA-980C-8E4978A35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829122-1789-4038-B567-9C4C5C83F979}" type="slidenum">
              <a:rPr lang="it-IT" altLang="it-IT" smtClean="0">
                <a:solidFill>
                  <a:schemeClr val="tx1"/>
                </a:solidFill>
              </a:rPr>
              <a:pPr/>
              <a:t>72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BC46B458-BCA9-430E-BF63-6E64BB694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39032553-5EA1-46FA-92FF-E4CCE60F6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1BE31-E950-6389-1E22-BD26D98F2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458C3CEC-DAAA-394C-EBE1-49C8DCDA2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829122-1789-4038-B567-9C4C5C83F979}" type="slidenum">
              <a:rPr lang="it-IT" altLang="it-IT" smtClean="0">
                <a:solidFill>
                  <a:schemeClr val="tx1"/>
                </a:solidFill>
              </a:rPr>
              <a:pPr/>
              <a:t>73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B3D01CBC-1E2E-162A-1603-24B9A3D177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EF65E2E3-4781-E21B-019F-03B97C9D5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790681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F5E45-EAFD-132B-20C1-A602EEFE4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AA73B748-D632-5CB6-8777-A61DB6FEDA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829122-1789-4038-B567-9C4C5C83F979}" type="slidenum">
              <a:rPr lang="it-IT" altLang="it-IT" smtClean="0">
                <a:solidFill>
                  <a:schemeClr val="tx1"/>
                </a:solidFill>
              </a:rPr>
              <a:pPr/>
              <a:t>74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9A55C060-F2A1-1870-C33C-A54FD707BB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893F320D-6DFF-2946-7C24-13B920F12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087738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18B49E71-CBFE-4A59-8E06-1E121D937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8C4833A-0E48-489F-87C5-5AE25F26195B}" type="slidenum">
              <a:rPr lang="it-IT" altLang="it-IT" smtClean="0">
                <a:solidFill>
                  <a:schemeClr val="tx1"/>
                </a:solidFill>
              </a:rPr>
              <a:pPr/>
              <a:t>75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2D55D1E2-FDD4-43C1-8DC8-D491E01748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105021BB-B501-49C5-AA60-F7979C3136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25B9D-BEC5-3BD2-974B-05363171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3B08F03F-F961-69FC-88C0-AB76D51189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8C4833A-0E48-489F-87C5-5AE25F26195B}" type="slidenum">
              <a:rPr lang="it-IT" altLang="it-IT" smtClean="0">
                <a:solidFill>
                  <a:schemeClr val="tx1"/>
                </a:solidFill>
              </a:rPr>
              <a:pPr/>
              <a:t>76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6407DFED-A6F3-72DA-6884-AF639A9F66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81255082-9DA4-F78D-45CF-81EEE5B02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865292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53964-2EC4-A0BE-7A73-F1B89E83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948FB3DD-E383-7732-61A4-941CAC4F2A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8C4833A-0E48-489F-87C5-5AE25F26195B}" type="slidenum">
              <a:rPr lang="it-IT" altLang="it-IT" smtClean="0">
                <a:solidFill>
                  <a:schemeClr val="tx1"/>
                </a:solidFill>
              </a:rPr>
              <a:pPr/>
              <a:t>77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2B89C0B2-42C8-4CF7-55D5-82CB31233C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6B3A9E00-8F6E-E68E-FBA9-F7827BCF8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81079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ABCA6-61CF-CC55-718F-0F3B8E3A2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1ACBAC1C-B463-A2F8-5133-CF7C379C4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23829122-1789-4038-B567-9C4C5C83F979}" type="slidenum">
              <a:rPr lang="it-IT" altLang="it-IT" smtClean="0">
                <a:solidFill>
                  <a:schemeClr val="tx1"/>
                </a:solidFill>
              </a:rPr>
              <a:pPr/>
              <a:t>78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DD243FF2-30B8-8EF3-D2B7-11797DCB5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1E292318-EB92-8631-2FB3-A8384417F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201952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8D1F-F067-391D-12E6-1D7EB1829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1924AAA8-502A-E8F5-F3D0-B9A7E3829B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8C4833A-0E48-489F-87C5-5AE25F26195B}" type="slidenum">
              <a:rPr lang="it-IT" altLang="it-IT" smtClean="0">
                <a:solidFill>
                  <a:schemeClr val="tx1"/>
                </a:solidFill>
              </a:rPr>
              <a:pPr/>
              <a:t>79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46B4FD95-272F-FAB4-E948-091987D862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DE42C2E3-9D71-8BD9-59BE-87B6CA686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8152585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6A973-A3CB-6A87-3DD5-76B0F1E58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B4355F0D-3622-A5E8-3881-B448B694DE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8C4833A-0E48-489F-87C5-5AE25F26195B}" type="slidenum">
              <a:rPr lang="it-IT" altLang="it-IT" smtClean="0">
                <a:solidFill>
                  <a:schemeClr val="tx1"/>
                </a:solidFill>
              </a:rPr>
              <a:pPr/>
              <a:t>80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F4A98DB8-3F34-EAEE-D28B-E031EDCEA1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0E922243-1A1A-8C4E-C8FC-C18A7D3AE0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957171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57A3-237D-0774-B422-583A03C98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180C3AF3-88AD-B9BE-4135-181AD7E81B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8C4833A-0E48-489F-87C5-5AE25F26195B}" type="slidenum">
              <a:rPr lang="it-IT" altLang="it-IT" smtClean="0">
                <a:solidFill>
                  <a:schemeClr val="tx1"/>
                </a:solidFill>
              </a:rPr>
              <a:pPr/>
              <a:t>81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E27D938A-6B43-4949-819C-5CBFA18D1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32FAD1D5-BA91-A6A1-79EF-43B34ED72D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5619985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11C3FB05-198D-4394-879E-BF749ADC5C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6FF6E247-B268-4224-9637-A56D9B23A742}" type="slidenum">
              <a:rPr lang="it-IT" altLang="it-IT" smtClean="0">
                <a:solidFill>
                  <a:schemeClr val="tx1"/>
                </a:solidFill>
              </a:rPr>
              <a:pPr/>
              <a:t>82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95AD9062-F856-4B37-BE45-03C894C297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7D41DA57-611B-482F-A32E-452492029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40E6D626-80C9-459F-93DB-F187427D62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0ECD7B-B637-4199-9C6A-DEFC2F4A9E95}" type="slidenum">
              <a:rPr lang="it-IT" altLang="it-IT" smtClean="0">
                <a:solidFill>
                  <a:schemeClr val="tx1"/>
                </a:solidFill>
              </a:rPr>
              <a:pPr/>
              <a:t>83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06D825EE-72E0-47CA-A521-48E22E223D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CDF7C700-A403-4FF0-9516-C1C3E1E7B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79A96-2281-D77A-4CEF-C2C2F88C3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76488275-51D5-D0C8-BAD7-219AC31B6D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0ECD7B-B637-4199-9C6A-DEFC2F4A9E95}" type="slidenum">
              <a:rPr lang="it-IT" altLang="it-IT" smtClean="0">
                <a:solidFill>
                  <a:schemeClr val="tx1"/>
                </a:solidFill>
              </a:rPr>
              <a:pPr/>
              <a:t>84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0BE70D61-6258-6C2C-67D7-66F1D47978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1DCCC028-D2DB-5D41-BB08-5843B0D2E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7356262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4C064-A405-881D-377B-9E2C8EDD7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3F4E7F7B-8A30-8DFB-B6DD-34B56C98B7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0ECD7B-B637-4199-9C6A-DEFC2F4A9E95}" type="slidenum">
              <a:rPr lang="it-IT" altLang="it-IT" smtClean="0">
                <a:solidFill>
                  <a:schemeClr val="tx1"/>
                </a:solidFill>
              </a:rPr>
              <a:pPr/>
              <a:t>85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C851368B-13FE-576F-EB1C-EB67F411B0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B96563F3-4CAB-5409-B16B-B50334108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4794658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600BF-1EC7-EF19-1CEC-2FC010B2D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EDC01407-8E16-2281-E693-54C91FE75A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0ECD7B-B637-4199-9C6A-DEFC2F4A9E95}" type="slidenum">
              <a:rPr lang="it-IT" altLang="it-IT" smtClean="0">
                <a:solidFill>
                  <a:schemeClr val="tx1"/>
                </a:solidFill>
              </a:rPr>
              <a:pPr/>
              <a:t>86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AC10EB53-1E5B-3432-C17B-6061FB5BEE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D9802994-0293-37CE-E7E7-F6E68F538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438797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F5E85-FD6F-C915-EC99-B7F317E6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38C2FB70-F869-9BC9-B3C5-40518EF5EC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C40ECD7B-B637-4199-9C6A-DEFC2F4A9E95}" type="slidenum">
              <a:rPr lang="it-IT" altLang="it-IT" smtClean="0">
                <a:solidFill>
                  <a:schemeClr val="tx1"/>
                </a:solidFill>
              </a:rPr>
              <a:pPr/>
              <a:t>87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B7782A85-80AE-24BA-D6F0-EB89C6D95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31314AFF-0F76-73AA-6792-43C8F9EAE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280533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33D21C4D-7CEF-4FDD-9FD2-7CB4EA8F00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88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9785D228-D3CF-440F-9975-EA70D2F784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908597DA-C03E-4D45-AC35-3E41F1A55B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4087C449-4A88-4CE5-9B2B-CE8E727CA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CE03C93-7502-4409-9188-B64647781A9F}" type="slidenum">
              <a:rPr lang="it-IT" altLang="it-IT" smtClean="0">
                <a:solidFill>
                  <a:schemeClr val="tx1"/>
                </a:solidFill>
              </a:rPr>
              <a:pPr/>
              <a:t>89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5E29CD20-514C-48EB-95A8-F55518E97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3A3CC9E1-E230-4D84-A27B-0DD5ADB4AA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726418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D4DDB-07C4-501A-AFDB-2CBB1F9DB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2C3489C0-5440-9ACB-25A6-46029E0C7C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CE03C93-7502-4409-9188-B64647781A9F}" type="slidenum">
              <a:rPr lang="it-IT" altLang="it-IT" smtClean="0">
                <a:solidFill>
                  <a:schemeClr val="tx1"/>
                </a:solidFill>
              </a:rPr>
              <a:pPr/>
              <a:t>90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F8E38877-B92F-37C9-3524-2A7CCFEDE2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B07B9FD2-66E7-7496-BE52-BB898F2EA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3923389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289CA-4CAF-914F-E4D0-9E7307127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C37C5421-529E-93F2-9FEE-57BB74172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CE03C93-7502-4409-9188-B64647781A9F}" type="slidenum">
              <a:rPr lang="it-IT" altLang="it-IT" smtClean="0">
                <a:solidFill>
                  <a:schemeClr val="tx1"/>
                </a:solidFill>
              </a:rPr>
              <a:pPr/>
              <a:t>91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EAA2DB0B-354E-92F8-CBBA-CEABA908A2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B7D1A9AA-B71A-B376-DFC0-42CE519ED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2968626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4087C449-4A88-4CE5-9B2B-CE8E727CA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CE03C93-7502-4409-9188-B64647781A9F}" type="slidenum">
              <a:rPr lang="it-IT" altLang="it-IT" smtClean="0">
                <a:solidFill>
                  <a:schemeClr val="tx1"/>
                </a:solidFill>
              </a:rPr>
              <a:pPr/>
              <a:t>92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5E29CD20-514C-48EB-95A8-F55518E97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3A3CC9E1-E230-4D84-A27B-0DD5ADB4AA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9FDB8-C91C-0CCF-F555-2FDE07C51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3174702C-8A07-0DEB-60FB-94E337BBA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3A63E1E4-5297-442F-8452-6B0344A760E7}" type="slidenum">
              <a:rPr lang="it-IT" altLang="it-IT" smtClean="0">
                <a:solidFill>
                  <a:schemeClr val="tx1"/>
                </a:solidFill>
              </a:rPr>
              <a:pPr/>
              <a:t>93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C75413ED-CA14-4728-AC61-CEB1DFCBF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6235EA5C-A041-7894-33E7-EA440485F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248171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4087C449-4A88-4CE5-9B2B-CE8E727CA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1CE03C93-7502-4409-9188-B64647781A9F}" type="slidenum">
              <a:rPr lang="it-IT" altLang="it-IT" smtClean="0">
                <a:solidFill>
                  <a:schemeClr val="tx1"/>
                </a:solidFill>
              </a:rPr>
              <a:pPr/>
              <a:t>95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5E29CD20-514C-48EB-95A8-F55518E97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3A3CC9E1-E230-4D84-A27B-0DD5ADB4AA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4240137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6420D-B03D-A5ED-8FC0-DFA4B6A0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06310A0F-1CEA-75AD-007B-EC7FEDF0EE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96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95E3EE09-CF7B-B9B9-3C78-68A18EB6DC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98167DB2-B45C-5C13-9026-14287199C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9448842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663A4-8871-ABBE-0B20-81A007F6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CFC46256-2594-5CF3-7A38-867FC20DC3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97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F449DBE6-37B6-E835-C1FF-2C0ABC0996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9005920F-50EB-44E1-29C8-CDD1D5E19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9890422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FBB64-CC59-31CA-ABBC-92910BC7B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4A25F087-DB35-FC4B-F387-A83298FCC9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98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F87CD8E2-E7A3-6B76-29DE-9B4C9DFFB5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B8FE804E-76F7-3E1F-47E1-7A1D46745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782352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FDBD-C99B-62E2-BD25-12F2BDF7E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8EA44963-311C-7F05-E79B-6342BE5FC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99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ECCA8EED-EB07-0117-4BAF-BAAE5EAA91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E9C8F43C-B4F5-7EF9-C7AD-9F84C6319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4780278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15BB9-316A-C603-47B8-08832836E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8D8A8070-D77C-1664-8793-1EB4E18FF7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100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F0B65228-A78D-AE8F-7BB3-DAD544D49C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B568E26A-29AC-DB9B-2987-205457103B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3255969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71DE0-063A-2654-320E-2AADC923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CFE0D0FE-9017-ADAF-1041-E627AA5ED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101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C956E444-E9CA-EE46-D381-881E965307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46E28D47-2C5F-4CAB-4E73-A557D167E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636664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8DF98-2DD9-6262-8E75-B12102E7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C52A74A0-555E-6BA9-AB7F-20C5F60DF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102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EA0165B5-D8D2-1CC0-49CA-DE1A7C149D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74ACE87B-F404-FB8B-282E-A2DA64AAB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9988608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42BD7-5043-8316-FC24-BC5E3B41F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969126B3-94B1-4461-13CB-788BE50A50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103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73659734-8BAD-6C06-5260-727C35AFE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F9DB2ACE-C843-11DC-CFE1-79A57F515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9748073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2F70B-7DF0-00A7-75BB-485159D3A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10D6837E-9E39-DB91-867C-8343854644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104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0A7E4A06-CDC3-AE81-8E0E-A28B91522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570EFD1F-4BF1-0B39-CEE0-89F4F8229B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8244988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E287A-5EBA-3024-3B94-4846058F3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A1E1C6FB-868E-1CB6-51EC-CB5E973B0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 defTabSz="917575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fld id="{AC37FB17-0860-42A6-9A87-54D983E64E0A}" type="slidenum">
              <a:rPr lang="it-IT" altLang="it-IT" smtClean="0">
                <a:solidFill>
                  <a:schemeClr val="tx1"/>
                </a:solidFill>
              </a:rPr>
              <a:pPr/>
              <a:t>105</a:t>
            </a:fld>
            <a:endParaRPr lang="it-IT" altLang="it-IT">
              <a:solidFill>
                <a:schemeClr val="tx1"/>
              </a:solidFill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5502E8BD-3462-72B2-35CE-25B6B3238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C740508F-6BAC-1A7E-E910-FD7F47772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75731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94611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6689A0-6760-4B32-8DA2-3E6A78261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476004-309F-4976-BE3D-B53DA13841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1687E5-59AB-4C54-B0BF-9B54893EE2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737475" y="6324600"/>
            <a:ext cx="206375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Pagina</a:t>
            </a:r>
            <a:r>
              <a:rPr lang="it-IT" altLang="it-IT" sz="100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fld id="{72A727F8-9D64-4C2A-9A53-222B5DCCCC70}" type="slidenum">
              <a:rPr lang="it-IT" altLang="it-IT" smtClean="0"/>
              <a:pPr>
                <a:defRPr/>
              </a:pPr>
              <a:t>‹N›</a:t>
            </a:fld>
            <a:endParaRPr lang="it-IT" altLang="it-IT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4645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80DFF8E-BC27-1510-AA06-AE913967BE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0875" y="690704"/>
            <a:ext cx="3524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0782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EB7101B3-8E4E-40EC-82EE-78821CB5D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it-IT" altLang="it-IT" sz="1400">
              <a:solidFill>
                <a:schemeClr val="tx1"/>
              </a:solidFill>
            </a:endParaRPr>
          </a:p>
        </p:txBody>
      </p:sp>
      <p:sp>
        <p:nvSpPr>
          <p:cNvPr id="1027" name="Line 11">
            <a:extLst>
              <a:ext uri="{FF2B5EF4-FFF2-40B4-BE49-F238E27FC236}">
                <a16:creationId xmlns:a16="http://schemas.microsoft.com/office/drawing/2014/main" id="{7CC0EEBB-733D-43B0-8484-74FBDFF3F3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97039" y="6453188"/>
            <a:ext cx="6831036" cy="0"/>
          </a:xfrm>
          <a:prstGeom prst="line">
            <a:avLst/>
          </a:prstGeom>
          <a:noFill/>
          <a:ln w="17780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9" name="CasellaDiTesto 1">
            <a:extLst>
              <a:ext uri="{FF2B5EF4-FFF2-40B4-BE49-F238E27FC236}">
                <a16:creationId xmlns:a16="http://schemas.microsoft.com/office/drawing/2014/main" id="{F213A8E5-FBD8-42FF-85E9-5314429F80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9350" y="6248400"/>
            <a:ext cx="889000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it-IT" altLang="it-IT" sz="1100"/>
              <a:t>pag. </a:t>
            </a:r>
            <a:fld id="{96EF1CCC-ABDE-4CC0-A023-D5E5B3A0A186}" type="slidenum">
              <a:rPr lang="it-IT" altLang="it-IT" sz="1100" smtClean="0"/>
              <a:pPr>
                <a:defRPr/>
              </a:pPr>
              <a:t>‹N›</a:t>
            </a:fld>
            <a:endParaRPr lang="it-IT" altLang="it-IT" sz="1100"/>
          </a:p>
        </p:txBody>
      </p:sp>
      <p:sp>
        <p:nvSpPr>
          <p:cNvPr id="2" name="Line 11">
            <a:extLst>
              <a:ext uri="{FF2B5EF4-FFF2-40B4-BE49-F238E27FC236}">
                <a16:creationId xmlns:a16="http://schemas.microsoft.com/office/drawing/2014/main" id="{80867930-D453-4C76-9453-0D974D938E0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355600" y="560388"/>
            <a:ext cx="7524750" cy="0"/>
          </a:xfrm>
          <a:prstGeom prst="line">
            <a:avLst/>
          </a:prstGeom>
          <a:noFill/>
          <a:ln w="17780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030" name="Immagine 2">
            <a:extLst>
              <a:ext uri="{FF2B5EF4-FFF2-40B4-BE49-F238E27FC236}">
                <a16:creationId xmlns:a16="http://schemas.microsoft.com/office/drawing/2014/main" id="{DB67902A-0517-4515-8027-61AE2FDD79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55563"/>
            <a:ext cx="1936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6750F5B-28FE-2D6F-10CC-F1C4C3CC61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755" y="6274024"/>
            <a:ext cx="1665454" cy="4726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31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GillSans Bold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GillSans Ital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odoni BE Regular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906091D-0DC9-4238-BA3A-8CC580963A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6" t="10507" b="15010"/>
          <a:stretch>
            <a:fillRect/>
          </a:stretch>
        </p:blipFill>
        <p:spPr bwMode="auto">
          <a:xfrm>
            <a:off x="0" y="868363"/>
            <a:ext cx="5907088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8">
            <a:extLst>
              <a:ext uri="{FF2B5EF4-FFF2-40B4-BE49-F238E27FC236}">
                <a16:creationId xmlns:a16="http://schemas.microsoft.com/office/drawing/2014/main" id="{DA963F20-B72B-4822-BDC5-BE82A1596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906000" cy="381000"/>
          </a:xfrm>
          <a:prstGeom prst="rect">
            <a:avLst/>
          </a:prstGeom>
          <a:gradFill rotWithShape="0">
            <a:gsLst>
              <a:gs pos="0">
                <a:srgbClr val="006699"/>
              </a:gs>
              <a:gs pos="100000">
                <a:srgbClr val="006699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it-IT" altLang="it-IT"/>
          </a:p>
        </p:txBody>
      </p:sp>
      <p:sp>
        <p:nvSpPr>
          <p:cNvPr id="2054" name="Rectangle 8">
            <a:extLst>
              <a:ext uri="{FF2B5EF4-FFF2-40B4-BE49-F238E27FC236}">
                <a16:creationId xmlns:a16="http://schemas.microsoft.com/office/drawing/2014/main" id="{1B84E670-F9FB-4A5A-9689-16C2811F80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350" y="0"/>
            <a:ext cx="9906000" cy="381000"/>
          </a:xfrm>
          <a:prstGeom prst="rect">
            <a:avLst/>
          </a:prstGeom>
          <a:gradFill rotWithShape="0">
            <a:gsLst>
              <a:gs pos="0">
                <a:srgbClr val="006699"/>
              </a:gs>
              <a:gs pos="100000">
                <a:srgbClr val="006699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it-IT" altLang="it-IT"/>
          </a:p>
        </p:txBody>
      </p:sp>
      <p:pic>
        <p:nvPicPr>
          <p:cNvPr id="2053" name="Immagine 2">
            <a:extLst>
              <a:ext uri="{FF2B5EF4-FFF2-40B4-BE49-F238E27FC236}">
                <a16:creationId xmlns:a16="http://schemas.microsoft.com/office/drawing/2014/main" id="{A7CAFEA5-825D-436E-8277-0159924578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5314950"/>
            <a:ext cx="32480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3104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GillSans Bold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GillSans Ital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odoni BE Regular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odoni BE ItalicOsF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emf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emf"/><Relationship Id="rId4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76.png"/><Relationship Id="rId4" Type="http://schemas.openxmlformats.org/officeDocument/2006/relationships/image" Target="../media/image78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e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e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emf"/><Relationship Id="rId4" Type="http://schemas.openxmlformats.org/officeDocument/2006/relationships/image" Target="../media/image8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D76F4052-6D5C-48BA-BABD-16067BC6B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4344988"/>
            <a:ext cx="3327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b="1" i="1" dirty="0">
                <a:solidFill>
                  <a:srgbClr val="21025A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Presentazione risultati -</a:t>
            </a:r>
          </a:p>
          <a:p>
            <a:pPr algn="ctr"/>
            <a:r>
              <a:rPr lang="it-IT" altLang="it-IT" b="1" i="1" dirty="0">
                <a:solidFill>
                  <a:srgbClr val="21025A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Febbraio 2026</a:t>
            </a:r>
            <a:endParaRPr lang="en-GB" altLang="it-IT" b="1" i="1" dirty="0">
              <a:solidFill>
                <a:srgbClr val="21025A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42889" name="Rectangle 9">
            <a:extLst>
              <a:ext uri="{FF2B5EF4-FFF2-40B4-BE49-F238E27FC236}">
                <a16:creationId xmlns:a16="http://schemas.microsoft.com/office/drawing/2014/main" id="{7A40ABAA-5A86-4505-B445-FB14B794C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2513012"/>
            <a:ext cx="8280400" cy="1754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Indagine di </a:t>
            </a:r>
          </a:p>
          <a:p>
            <a:pPr algn="ctr">
              <a:defRPr/>
            </a:pPr>
            <a:r>
              <a:rPr lang="it-IT" sz="3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Customer Satisfaction 2025</a:t>
            </a:r>
          </a:p>
          <a:p>
            <a:pPr algn="ctr">
              <a:defRPr/>
            </a:pPr>
            <a:endParaRPr lang="it-IT" sz="36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2" name="Rectangle 19">
            <a:extLst>
              <a:ext uri="{FF2B5EF4-FFF2-40B4-BE49-F238E27FC236}">
                <a16:creationId xmlns:a16="http://schemas.microsoft.com/office/drawing/2014/main" id="{6831CF2E-0CBD-4B13-BAB4-170EACB52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6688" y="2674938"/>
            <a:ext cx="38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882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946" name="Text Box 2">
            <a:extLst>
              <a:ext uri="{FF2B5EF4-FFF2-40B4-BE49-F238E27FC236}">
                <a16:creationId xmlns:a16="http://schemas.microsoft.com/office/drawing/2014/main" id="{956BA069-9503-4463-8413-13D768EDB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188913"/>
            <a:ext cx="8694738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Indice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ADCEDCF8-21DD-489E-AB8F-FC95DCF95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984042"/>
              </p:ext>
            </p:extLst>
          </p:nvPr>
        </p:nvGraphicFramePr>
        <p:xfrm>
          <a:off x="849313" y="1154113"/>
          <a:ext cx="8220075" cy="335360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16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362">
                <a:tc>
                  <a:txBody>
                    <a:bodyPr/>
                    <a:lstStyle/>
                    <a:p>
                      <a:r>
                        <a:rPr lang="it-IT" sz="1600" i="1" dirty="0">
                          <a:latin typeface="+mj-lt"/>
                        </a:rPr>
                        <a:t>Obiettivi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pag. 4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r>
                        <a:rPr lang="it-IT" sz="1600" b="1" i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Metodologia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pag. 5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r>
                        <a:rPr lang="it-IT" sz="1600" b="1" i="1" dirty="0">
                          <a:latin typeface="+mj-lt"/>
                        </a:rPr>
                        <a:t>Risultati ricerca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pag. 7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+mj-lt"/>
                        </a:rPr>
                        <a:t>Campione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+mj-lt"/>
                        </a:rPr>
                        <a:t>pag. 8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Contatto con l'azienda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+mj-lt"/>
                        </a:rPr>
                        <a:t>pag. 10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5971246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r>
                        <a:rPr lang="it-IT" sz="1600" b="1" i="1" dirty="0">
                          <a:latin typeface="+mj-lt"/>
                        </a:rPr>
                        <a:t>Contatto tramite sportello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+mj-lt"/>
                        </a:rPr>
                        <a:t>pag. 16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pPr marL="0" indent="354013"/>
                      <a:r>
                        <a:rPr lang="it-IT" sz="1600" dirty="0">
                          <a:latin typeface="+mj-lt"/>
                        </a:rPr>
                        <a:t>Relazione con l'operatore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+mj-lt"/>
                        </a:rPr>
                        <a:t>pag. 22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r>
                        <a:rPr lang="it-IT" sz="1600" b="1" i="1" dirty="0">
                          <a:latin typeface="+mj-lt"/>
                        </a:rPr>
                        <a:t>Contatto tramite telefono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+mj-lt"/>
                        </a:rPr>
                        <a:t>pag.</a:t>
                      </a:r>
                      <a:r>
                        <a:rPr lang="it-IT" sz="1600" b="1" baseline="0" dirty="0">
                          <a:latin typeface="+mj-lt"/>
                        </a:rPr>
                        <a:t> 40</a:t>
                      </a:r>
                      <a:endParaRPr lang="it-IT" sz="1600" b="1" dirty="0">
                        <a:latin typeface="+mj-lt"/>
                      </a:endParaRP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62">
                <a:tc>
                  <a:txBody>
                    <a:bodyPr/>
                    <a:lstStyle/>
                    <a:p>
                      <a:pPr marL="0" indent="354013"/>
                      <a:r>
                        <a:rPr lang="it-IT" sz="1600" i="0" dirty="0">
                          <a:latin typeface="+mj-lt"/>
                        </a:rPr>
                        <a:t>Relazione operatore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+mj-lt"/>
                        </a:rPr>
                        <a:t>pag. 43</a:t>
                      </a:r>
                    </a:p>
                  </a:txBody>
                  <a:tcPr marL="91441" marR="91441" marT="45744" marB="4574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48">
                <a:tc>
                  <a:txBody>
                    <a:bodyPr/>
                    <a:lstStyle/>
                    <a:p>
                      <a:r>
                        <a:rPr lang="it-IT" sz="1600" b="1" i="1" dirty="0">
                          <a:latin typeface="+mj-lt"/>
                        </a:rPr>
                        <a:t>Altri canali di contatto</a:t>
                      </a:r>
                    </a:p>
                  </a:txBody>
                  <a:tcPr marL="91441" marR="91441" marT="45737" marB="457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+mj-lt"/>
                        </a:rPr>
                        <a:t>pag. 57</a:t>
                      </a:r>
                    </a:p>
                  </a:txBody>
                  <a:tcPr marL="91441" marR="91441" marT="45737" marB="457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946" name="Text Box 2">
            <a:extLst>
              <a:ext uri="{FF2B5EF4-FFF2-40B4-BE49-F238E27FC236}">
                <a16:creationId xmlns:a16="http://schemas.microsoft.com/office/drawing/2014/main" id="{CE641C09-FC9F-4271-85D5-99669AF72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188913"/>
            <a:ext cx="869473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Indice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AC7918A-A5E9-40CC-8EDF-6D09E571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42433"/>
              </p:ext>
            </p:extLst>
          </p:nvPr>
        </p:nvGraphicFramePr>
        <p:xfrm>
          <a:off x="836613" y="1144588"/>
          <a:ext cx="8220075" cy="239103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16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577">
                <a:tc>
                  <a:txBody>
                    <a:bodyPr/>
                    <a:lstStyle/>
                    <a:p>
                      <a:pPr marL="0" indent="0"/>
                      <a:r>
                        <a:rPr lang="it-IT" sz="1600" b="1" i="1" dirty="0">
                          <a:latin typeface="+mj-lt"/>
                        </a:rPr>
                        <a:t>Prodotto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+mj-lt"/>
                        </a:rPr>
                        <a:t>pag. 61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577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latin typeface="+mj-lt"/>
                        </a:rPr>
                        <a:t>Utilizzo acqua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+mj-lt"/>
                        </a:rPr>
                        <a:t>pag.</a:t>
                      </a:r>
                      <a:r>
                        <a:rPr lang="it-IT" sz="1600" b="0" baseline="0" dirty="0">
                          <a:latin typeface="+mj-lt"/>
                        </a:rPr>
                        <a:t> 71</a:t>
                      </a:r>
                      <a:endParaRPr lang="it-IT" sz="1600" b="0" dirty="0">
                        <a:latin typeface="+mj-lt"/>
                      </a:endParaRP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577">
                <a:tc>
                  <a:txBody>
                    <a:bodyPr/>
                    <a:lstStyle/>
                    <a:p>
                      <a:r>
                        <a:rPr lang="it-IT" sz="1600" b="0" i="0">
                          <a:latin typeface="+mj-lt"/>
                        </a:rPr>
                        <a:t>Sito internet/social media</a:t>
                      </a:r>
                      <a:endParaRPr lang="it-IT" sz="1600" b="0" i="0" dirty="0">
                        <a:latin typeface="+mj-lt"/>
                      </a:endParaRP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+mj-lt"/>
                        </a:rPr>
                        <a:t>pag. 82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577">
                <a:tc>
                  <a:txBody>
                    <a:bodyPr/>
                    <a:lstStyle/>
                    <a:p>
                      <a:pPr marL="0" indent="0"/>
                      <a:r>
                        <a:rPr lang="it-IT" sz="1600" b="1" i="1" dirty="0">
                          <a:latin typeface="+mj-lt"/>
                        </a:rPr>
                        <a:t>Giudizio complessivo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latin typeface="+mj-lt"/>
                        </a:rPr>
                        <a:t>pag. 88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577">
                <a:tc>
                  <a:txBody>
                    <a:bodyPr/>
                    <a:lstStyle/>
                    <a:p>
                      <a:pPr marL="0" indent="0"/>
                      <a:r>
                        <a:rPr lang="it-IT" sz="1600" b="0" i="0" dirty="0">
                          <a:latin typeface="+mj-lt"/>
                        </a:rPr>
                        <a:t>Indice sintetico e generale di soddisfazione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+mj-lt"/>
                        </a:rPr>
                        <a:t>pag. 94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6666633"/>
                  </a:ext>
                </a:extLst>
              </a:tr>
              <a:tr h="3415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Indice sintetico di soddisfazione – Confronto 2021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+mj-lt"/>
                        </a:rPr>
                        <a:t>pag. 95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5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Società Benefit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latin typeface="+mj-lt"/>
                        </a:rPr>
                        <a:t>pag. 96</a:t>
                      </a:r>
                    </a:p>
                  </a:txBody>
                  <a:tcPr marL="91441" marR="91441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76755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ED23D61A-67D8-4345-8BA3-598C7CBD5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Obiettivi </a:t>
            </a:r>
            <a:endParaRPr lang="it-IT" altLang="it-IT" sz="16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3A07AAD-46DA-4428-A0E7-49A1DE5CF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1376363"/>
            <a:ext cx="8228012" cy="787400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2857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it-IT" sz="1600" b="1" dirty="0">
                <a:latin typeface="+mj-lt"/>
                <a:cs typeface="Arial" pitchFamily="34" charset="0"/>
              </a:rPr>
              <a:t>Analizzare sia a livello complessivo che di singolo fattore, il grado di soddisfazione degli utenti che hanno usufruito del servizio;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20F2B59-7B5F-42CB-A767-CA74466CC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2549525"/>
            <a:ext cx="8228012" cy="831850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2857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it-IT" sz="1600" b="1" dirty="0">
                <a:latin typeface="+mj-lt"/>
                <a:cs typeface="Arial" pitchFamily="34" charset="0"/>
              </a:rPr>
              <a:t>Individuare aree di forza e di debolezza per elaborare piani di miglioramento della qualità percepita e le priorità di intervento;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58E88F05-87AF-4E74-BBEF-3BCFAE8DE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3767138"/>
            <a:ext cx="8228012" cy="417512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2857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it-IT" sz="1600" b="1" dirty="0">
                <a:latin typeface="+mj-lt"/>
                <a:cs typeface="Arial" pitchFamily="34" charset="0"/>
              </a:rPr>
              <a:t>Verificare come sono stati percepiti eventuali cambiamenti nell'offerta del servizio.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62324B6A-998C-48EE-830E-776F93E4E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Metodologia </a:t>
            </a:r>
            <a:endParaRPr lang="it-IT" altLang="it-IT" sz="16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68A9C02E-DD4F-47CE-8164-E3FBD7DEE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138" y="1358900"/>
            <a:ext cx="8210550" cy="2879634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altLang="it-IT" sz="1600" b="1" dirty="0">
                <a:solidFill>
                  <a:srgbClr val="031045"/>
                </a:solidFill>
                <a:latin typeface="+mj-lt"/>
                <a:cs typeface="Arial" pitchFamily="34" charset="0"/>
              </a:rPr>
              <a:t>METODOLOGIA</a:t>
            </a:r>
          </a:p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rgbClr val="031045"/>
                </a:solidFill>
                <a:latin typeface="+mj-lt"/>
                <a:cs typeface="Arial" pitchFamily="34" charset="0"/>
              </a:rPr>
              <a:t>Le interviste sono state effettuate on line, tramite invito via mail alla compilazione del questionario, rivolto a tutti i contatti disponibili forniti dai referenti.</a:t>
            </a:r>
          </a:p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rgbClr val="031045"/>
                </a:solidFill>
                <a:latin typeface="+mj-lt"/>
                <a:cs typeface="Arial" pitchFamily="34" charset="0"/>
              </a:rPr>
              <a:t>L'indagine ha previsto una modulazione del questionario basata sulle risposte fornite dai soggetti (contatto sportello, call center, altri canali). </a:t>
            </a:r>
          </a:p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rgbClr val="031045"/>
                </a:solidFill>
                <a:latin typeface="+mj-lt"/>
                <a:cs typeface="Arial" pitchFamily="34" charset="0"/>
              </a:rPr>
              <a:t>Inoltre, per poter mantenere una corretta rappresentatività dell'utenza, si sono definiti degli obiettivi numerici in base all'area territoriale (area Nord, Sud, Montagna).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00B6B65-7DAD-4212-B5B2-75650CDB4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13" y="4833053"/>
            <a:ext cx="8210550" cy="417512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it-IT" altLang="it-IT" sz="1600" dirty="0">
                <a:solidFill>
                  <a:srgbClr val="031045"/>
                </a:solidFill>
                <a:latin typeface="+mj-lt"/>
                <a:cs typeface="Arial" pitchFamily="34" charset="0"/>
              </a:rPr>
              <a:t>Periodo di rilevazione: dicembre 2025 – gennaio 2026.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37F78457-C3EB-448D-8F87-15D808959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Metodologia </a:t>
            </a:r>
            <a:endParaRPr lang="it-IT" altLang="it-IT" sz="16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39" name="Freccia a pentagono 8">
            <a:extLst>
              <a:ext uri="{FF2B5EF4-FFF2-40B4-BE49-F238E27FC236}">
                <a16:creationId xmlns:a16="http://schemas.microsoft.com/office/drawing/2014/main" id="{7C590F97-B1F7-4295-BF2B-6442841833FE}"/>
              </a:ext>
            </a:extLst>
          </p:cNvPr>
          <p:cNvSpPr>
            <a:spLocks/>
          </p:cNvSpPr>
          <p:nvPr/>
        </p:nvSpPr>
        <p:spPr bwMode="auto">
          <a:xfrm>
            <a:off x="617538" y="3186113"/>
            <a:ext cx="2555875" cy="1258887"/>
          </a:xfrm>
          <a:custGeom>
            <a:avLst/>
            <a:gdLst>
              <a:gd name="T0" fmla="*/ 123003 w 2348567"/>
              <a:gd name="T1" fmla="*/ 0 h 1120877"/>
              <a:gd name="T2" fmla="*/ 4166645 w 2348567"/>
              <a:gd name="T3" fmla="*/ 0 h 1120877"/>
              <a:gd name="T4" fmla="*/ 5472562 w 2348567"/>
              <a:gd name="T5" fmla="*/ 1791433 h 1120877"/>
              <a:gd name="T6" fmla="*/ 4166645 w 2348567"/>
              <a:gd name="T7" fmla="*/ 3582861 h 1120877"/>
              <a:gd name="T8" fmla="*/ 123003 w 2348567"/>
              <a:gd name="T9" fmla="*/ 3582861 h 1120877"/>
              <a:gd name="T10" fmla="*/ 1189251 w 2348567"/>
              <a:gd name="T11" fmla="*/ 1771897 h 1120877"/>
              <a:gd name="T12" fmla="*/ 123003 w 2348567"/>
              <a:gd name="T13" fmla="*/ 0 h 11208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48567"/>
              <a:gd name="T22" fmla="*/ 0 h 1120877"/>
              <a:gd name="T23" fmla="*/ 2348567 w 2348567"/>
              <a:gd name="T24" fmla="*/ 1120877 h 11208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48567" h="1120877">
                <a:moveTo>
                  <a:pt x="52786" y="0"/>
                </a:moveTo>
                <a:lnTo>
                  <a:pt x="1788129" y="0"/>
                </a:lnTo>
                <a:lnTo>
                  <a:pt x="2348567" y="560439"/>
                </a:lnTo>
                <a:lnTo>
                  <a:pt x="1788129" y="1120877"/>
                </a:lnTo>
                <a:lnTo>
                  <a:pt x="52786" y="1120877"/>
                </a:lnTo>
                <a:cubicBezTo>
                  <a:pt x="-195069" y="1029110"/>
                  <a:pt x="510370" y="741141"/>
                  <a:pt x="510370" y="554328"/>
                </a:cubicBezTo>
                <a:cubicBezTo>
                  <a:pt x="510370" y="367515"/>
                  <a:pt x="-195069" y="95046"/>
                  <a:pt x="52786" y="0"/>
                </a:cubicBezTo>
                <a:close/>
              </a:path>
            </a:pathLst>
          </a:custGeom>
          <a:solidFill>
            <a:srgbClr val="E6D5F3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b="1" dirty="0">
                <a:latin typeface="+mj-lt"/>
              </a:rPr>
              <a:t>         Mail gestite</a:t>
            </a:r>
          </a:p>
          <a:p>
            <a:pPr algn="ctr"/>
            <a:endParaRPr lang="it-IT" altLang="it-IT" b="1" dirty="0">
              <a:latin typeface="+mj-lt"/>
            </a:endParaRPr>
          </a:p>
          <a:p>
            <a:pPr algn="ctr"/>
            <a:r>
              <a:rPr lang="it-IT" altLang="it-IT" sz="2800" b="1" dirty="0">
                <a:solidFill>
                  <a:schemeClr val="tx1"/>
                </a:solidFill>
                <a:latin typeface="+mj-lt"/>
              </a:rPr>
              <a:t>18.076</a:t>
            </a:r>
          </a:p>
        </p:txBody>
      </p:sp>
      <p:sp>
        <p:nvSpPr>
          <p:cNvPr id="14340" name="Freccia a pentagono 8">
            <a:extLst>
              <a:ext uri="{FF2B5EF4-FFF2-40B4-BE49-F238E27FC236}">
                <a16:creationId xmlns:a16="http://schemas.microsoft.com/office/drawing/2014/main" id="{F743C76E-1E9F-4FB8-BB3B-B11651787E5F}"/>
              </a:ext>
            </a:extLst>
          </p:cNvPr>
          <p:cNvSpPr>
            <a:spLocks/>
          </p:cNvSpPr>
          <p:nvPr/>
        </p:nvSpPr>
        <p:spPr bwMode="auto">
          <a:xfrm>
            <a:off x="3698875" y="3186113"/>
            <a:ext cx="2555875" cy="1258887"/>
          </a:xfrm>
          <a:custGeom>
            <a:avLst/>
            <a:gdLst>
              <a:gd name="T0" fmla="*/ 123003 w 2348567"/>
              <a:gd name="T1" fmla="*/ 0 h 1120877"/>
              <a:gd name="T2" fmla="*/ 4166645 w 2348567"/>
              <a:gd name="T3" fmla="*/ 0 h 1120877"/>
              <a:gd name="T4" fmla="*/ 5472562 w 2348567"/>
              <a:gd name="T5" fmla="*/ 1791433 h 1120877"/>
              <a:gd name="T6" fmla="*/ 4166645 w 2348567"/>
              <a:gd name="T7" fmla="*/ 3582861 h 1120877"/>
              <a:gd name="T8" fmla="*/ 123003 w 2348567"/>
              <a:gd name="T9" fmla="*/ 3582861 h 1120877"/>
              <a:gd name="T10" fmla="*/ 1189251 w 2348567"/>
              <a:gd name="T11" fmla="*/ 1771897 h 1120877"/>
              <a:gd name="T12" fmla="*/ 123003 w 2348567"/>
              <a:gd name="T13" fmla="*/ 0 h 11208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48567"/>
              <a:gd name="T22" fmla="*/ 0 h 1120877"/>
              <a:gd name="T23" fmla="*/ 2348567 w 2348567"/>
              <a:gd name="T24" fmla="*/ 1120877 h 11208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48567" h="1120877">
                <a:moveTo>
                  <a:pt x="52786" y="0"/>
                </a:moveTo>
                <a:lnTo>
                  <a:pt x="1788129" y="0"/>
                </a:lnTo>
                <a:lnTo>
                  <a:pt x="2348567" y="560439"/>
                </a:lnTo>
                <a:lnTo>
                  <a:pt x="1788129" y="1120877"/>
                </a:lnTo>
                <a:lnTo>
                  <a:pt x="52786" y="1120877"/>
                </a:lnTo>
                <a:cubicBezTo>
                  <a:pt x="-195069" y="1029110"/>
                  <a:pt x="510370" y="741141"/>
                  <a:pt x="510370" y="554328"/>
                </a:cubicBezTo>
                <a:cubicBezTo>
                  <a:pt x="510370" y="367515"/>
                  <a:pt x="-195069" y="95046"/>
                  <a:pt x="52786" y="0"/>
                </a:cubicBezTo>
                <a:close/>
              </a:path>
            </a:pathLst>
          </a:custGeom>
          <a:solidFill>
            <a:srgbClr val="9D88B6">
              <a:alpha val="81175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b="1" dirty="0">
                <a:latin typeface="+mj-lt"/>
              </a:rPr>
              <a:t>     Risposte raccolte</a:t>
            </a:r>
          </a:p>
          <a:p>
            <a:endParaRPr lang="it-IT" altLang="it-IT" b="1" dirty="0">
              <a:latin typeface="+mj-lt"/>
            </a:endParaRPr>
          </a:p>
          <a:p>
            <a:r>
              <a:rPr lang="it-IT" altLang="it-IT" sz="2400" b="1" dirty="0">
                <a:latin typeface="+mj-lt"/>
              </a:rPr>
              <a:t>          </a:t>
            </a:r>
            <a:r>
              <a:rPr lang="it-IT" altLang="it-IT" sz="2800" b="1" dirty="0">
                <a:solidFill>
                  <a:schemeClr val="bg1"/>
                </a:solidFill>
                <a:latin typeface="+mj-lt"/>
              </a:rPr>
              <a:t>1.712</a:t>
            </a:r>
            <a:endParaRPr lang="it-IT" altLang="it-IT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341" name="Freccia a pentagono 8">
            <a:extLst>
              <a:ext uri="{FF2B5EF4-FFF2-40B4-BE49-F238E27FC236}">
                <a16:creationId xmlns:a16="http://schemas.microsoft.com/office/drawing/2014/main" id="{DEA452CA-FBF5-4234-8D79-63E1FC8D16DF}"/>
              </a:ext>
            </a:extLst>
          </p:cNvPr>
          <p:cNvSpPr>
            <a:spLocks/>
          </p:cNvSpPr>
          <p:nvPr/>
        </p:nvSpPr>
        <p:spPr bwMode="auto">
          <a:xfrm>
            <a:off x="6645275" y="3186113"/>
            <a:ext cx="2555875" cy="1258887"/>
          </a:xfrm>
          <a:custGeom>
            <a:avLst/>
            <a:gdLst>
              <a:gd name="T0" fmla="*/ 123003 w 2348567"/>
              <a:gd name="T1" fmla="*/ 0 h 1120877"/>
              <a:gd name="T2" fmla="*/ 4166645 w 2348567"/>
              <a:gd name="T3" fmla="*/ 0 h 1120877"/>
              <a:gd name="T4" fmla="*/ 5472562 w 2348567"/>
              <a:gd name="T5" fmla="*/ 1791433 h 1120877"/>
              <a:gd name="T6" fmla="*/ 4166645 w 2348567"/>
              <a:gd name="T7" fmla="*/ 3582861 h 1120877"/>
              <a:gd name="T8" fmla="*/ 123003 w 2348567"/>
              <a:gd name="T9" fmla="*/ 3582861 h 1120877"/>
              <a:gd name="T10" fmla="*/ 1189251 w 2348567"/>
              <a:gd name="T11" fmla="*/ 1771897 h 1120877"/>
              <a:gd name="T12" fmla="*/ 123003 w 2348567"/>
              <a:gd name="T13" fmla="*/ 0 h 11208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48567"/>
              <a:gd name="T22" fmla="*/ 0 h 1120877"/>
              <a:gd name="T23" fmla="*/ 2348567 w 2348567"/>
              <a:gd name="T24" fmla="*/ 1120877 h 11208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48567" h="1120877">
                <a:moveTo>
                  <a:pt x="52786" y="0"/>
                </a:moveTo>
                <a:lnTo>
                  <a:pt x="1788129" y="0"/>
                </a:lnTo>
                <a:lnTo>
                  <a:pt x="2348567" y="560439"/>
                </a:lnTo>
                <a:lnTo>
                  <a:pt x="1788129" y="1120877"/>
                </a:lnTo>
                <a:lnTo>
                  <a:pt x="52786" y="1120877"/>
                </a:lnTo>
                <a:cubicBezTo>
                  <a:pt x="-195069" y="1029110"/>
                  <a:pt x="510370" y="741141"/>
                  <a:pt x="510370" y="554328"/>
                </a:cubicBezTo>
                <a:cubicBezTo>
                  <a:pt x="510370" y="367515"/>
                  <a:pt x="-195069" y="95046"/>
                  <a:pt x="52786" y="0"/>
                </a:cubicBezTo>
                <a:close/>
              </a:path>
            </a:pathLst>
          </a:custGeom>
          <a:solidFill>
            <a:srgbClr val="695285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b="1" dirty="0">
                <a:latin typeface="+mj-lt"/>
              </a:rPr>
              <a:t>         </a:t>
            </a:r>
            <a:r>
              <a:rPr lang="it-IT" altLang="it-IT" b="1" dirty="0">
                <a:solidFill>
                  <a:schemeClr val="bg1"/>
                </a:solidFill>
                <a:latin typeface="+mj-lt"/>
              </a:rPr>
              <a:t>Redemption</a:t>
            </a:r>
          </a:p>
          <a:p>
            <a:endParaRPr lang="it-IT" altLang="it-IT" b="1" dirty="0">
              <a:latin typeface="+mj-lt"/>
            </a:endParaRPr>
          </a:p>
          <a:p>
            <a:r>
              <a:rPr lang="it-IT" altLang="it-IT" b="1" dirty="0">
                <a:latin typeface="+mj-lt"/>
              </a:rPr>
              <a:t>             </a:t>
            </a:r>
            <a:r>
              <a:rPr lang="it-IT" altLang="it-IT" sz="2800" b="1" dirty="0">
                <a:solidFill>
                  <a:schemeClr val="bg1"/>
                </a:solidFill>
                <a:latin typeface="+mj-lt"/>
              </a:rPr>
              <a:t>9,5</a:t>
            </a:r>
            <a:r>
              <a:rPr lang="it-IT" altLang="it-IT" sz="2400" b="1" dirty="0">
                <a:solidFill>
                  <a:schemeClr val="bg1"/>
                </a:solidFill>
                <a:latin typeface="+mj-lt"/>
              </a:rPr>
              <a:t>%</a:t>
            </a:r>
            <a:endParaRPr lang="it-IT" altLang="it-IT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342" name="CasellaDiTesto 12">
            <a:extLst>
              <a:ext uri="{FF2B5EF4-FFF2-40B4-BE49-F238E27FC236}">
                <a16:creationId xmlns:a16="http://schemas.microsoft.com/office/drawing/2014/main" id="{EA5C285D-396A-4830-9691-3EBF16B0F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44" y="1067638"/>
            <a:ext cx="832008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it-IT" sz="1600" dirty="0"/>
              <a:t>A fronte di circa 18.000 mail gestite, sono state raccolte 1.712 interviste complete, raggiungendo una redemption del 15,1%. </a:t>
            </a:r>
          </a:p>
          <a:p>
            <a:pPr>
              <a:lnSpc>
                <a:spcPct val="150000"/>
              </a:lnSpc>
            </a:pPr>
            <a:r>
              <a:rPr lang="it-IT" altLang="it-IT" sz="1600" dirty="0"/>
              <a:t>È stato dunque superato l'obiettivo minimo di 1.200 questionari completi concordato in precedenza.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2217CC-7FE4-4EAB-A506-47717EC0A785}"/>
              </a:ext>
            </a:extLst>
          </p:cNvPr>
          <p:cNvSpPr txBox="1"/>
          <p:nvPr/>
        </p:nvSpPr>
        <p:spPr>
          <a:xfrm>
            <a:off x="2762534" y="3139559"/>
            <a:ext cx="4380932" cy="578882"/>
          </a:xfrm>
          <a:prstGeom prst="roundRect">
            <a:avLst/>
          </a:prstGeom>
          <a:solidFill>
            <a:srgbClr val="41327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latin typeface="+mj-lt"/>
              </a:rPr>
              <a:t>Risultati ricerca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2898E9AD-384B-40D1-8753-C63AAE221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– Il campione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D91EC4EE-340B-4BF9-96CC-E15A408FD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93553"/>
              </p:ext>
            </p:extLst>
          </p:nvPr>
        </p:nvGraphicFramePr>
        <p:xfrm>
          <a:off x="6092531" y="3243019"/>
          <a:ext cx="1484444" cy="145680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742222">
                  <a:extLst>
                    <a:ext uri="{9D8B030D-6E8A-4147-A177-3AD203B41FA5}">
                      <a16:colId xmlns:a16="http://schemas.microsoft.com/office/drawing/2014/main" val="1046410550"/>
                    </a:ext>
                  </a:extLst>
                </a:gridCol>
                <a:gridCol w="742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61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1.712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699058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A8A82AE-6A9B-765F-8EFD-B5E86DE1E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75139"/>
              </p:ext>
            </p:extLst>
          </p:nvPr>
        </p:nvGraphicFramePr>
        <p:xfrm>
          <a:off x="2335544" y="3243019"/>
          <a:ext cx="3510093" cy="1456800"/>
        </p:xfrm>
        <a:graphic>
          <a:graphicData uri="http://schemas.openxmlformats.org/drawingml/2006/table">
            <a:tbl>
              <a:tblPr lastRow="1">
                <a:tableStyleId>{22838BEF-8BB2-4498-84A7-C5851F593DF1}</a:tableStyleId>
              </a:tblPr>
              <a:tblGrid>
                <a:gridCol w="2025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222">
                  <a:extLst>
                    <a:ext uri="{9D8B030D-6E8A-4147-A177-3AD203B41FA5}">
                      <a16:colId xmlns:a16="http://schemas.microsoft.com/office/drawing/2014/main" val="1046410550"/>
                    </a:ext>
                  </a:extLst>
                </a:gridCol>
                <a:gridCol w="742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61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Zona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Montagna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 Nord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 Sud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TOTALE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85534"/>
                  </a:ext>
                </a:extLst>
              </a:tr>
            </a:tbl>
          </a:graphicData>
        </a:graphic>
      </p:graphicFrame>
      <p:sp>
        <p:nvSpPr>
          <p:cNvPr id="3" name="CasellaDiTesto 12">
            <a:extLst>
              <a:ext uri="{FF2B5EF4-FFF2-40B4-BE49-F238E27FC236}">
                <a16:creationId xmlns:a16="http://schemas.microsoft.com/office/drawing/2014/main" id="{B8EA82DA-EE5B-5C4C-1365-DD61BA8B7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44" y="1067638"/>
            <a:ext cx="8320087" cy="152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it-IT" sz="1600" dirty="0"/>
              <a:t>Per poter mantenere la rappresentatività del territorio, si era stabilito un obiettivo numerico proporzionale in base alle utenze attive in ciascuna area geografica. </a:t>
            </a:r>
          </a:p>
          <a:p>
            <a:pPr>
              <a:lnSpc>
                <a:spcPct val="150000"/>
              </a:lnSpc>
            </a:pPr>
            <a:r>
              <a:rPr lang="it-IT" altLang="it-IT" sz="1600" dirty="0"/>
              <a:t>Per la zona Montagna ci sono state consegnate circa 1.400 contatti mail. La loro gestione non ha permesse di raggiungere i 180 casi ipotizzati. Si riporta la numerosità raggiunta:</a:t>
            </a:r>
          </a:p>
        </p:txBody>
      </p:sp>
      <p:sp>
        <p:nvSpPr>
          <p:cNvPr id="4" name="CasellaDiTesto 12">
            <a:extLst>
              <a:ext uri="{FF2B5EF4-FFF2-40B4-BE49-F238E27FC236}">
                <a16:creationId xmlns:a16="http://schemas.microsoft.com/office/drawing/2014/main" id="{37C00674-A191-62A1-BD2A-05D9A6C26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0590" y="2864259"/>
            <a:ext cx="2130107" cy="3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it-IT" altLang="it-IT" sz="1200" i="1" dirty="0"/>
              <a:t>OBIETTIVO TEORICO</a:t>
            </a:r>
          </a:p>
        </p:txBody>
      </p:sp>
      <p:sp>
        <p:nvSpPr>
          <p:cNvPr id="6" name="CasellaDiTesto 12">
            <a:extLst>
              <a:ext uri="{FF2B5EF4-FFF2-40B4-BE49-F238E27FC236}">
                <a16:creationId xmlns:a16="http://schemas.microsoft.com/office/drawing/2014/main" id="{B7AE0833-CDC1-D548-0768-A78A88F26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930" y="2864259"/>
            <a:ext cx="2130107" cy="3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it-IT" altLang="it-IT" sz="1200" i="1" dirty="0"/>
              <a:t>NUMEROSITA' REALE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23EC9F4E-CAA4-4AD6-90A7-AECE7062A8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7919" t="44930" r="66742" b="28511"/>
          <a:stretch/>
        </p:blipFill>
        <p:spPr>
          <a:xfrm>
            <a:off x="2329025" y="3200377"/>
            <a:ext cx="585489" cy="56994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1616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AD7F1-77CE-69F8-21B2-4E322219B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A0648734-5309-181C-9DAB-77000B35F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– Anagrafica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93EE33DE-F72D-056E-5B07-E223B5AB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41034"/>
              </p:ext>
            </p:extLst>
          </p:nvPr>
        </p:nvGraphicFramePr>
        <p:xfrm>
          <a:off x="1141475" y="1544485"/>
          <a:ext cx="3510094" cy="888998"/>
        </p:xfrm>
        <a:graphic>
          <a:graphicData uri="http://schemas.openxmlformats.org/drawingml/2006/table">
            <a:tbl>
              <a:tblPr firstRow="1">
                <a:tableStyleId>{22838BEF-8BB2-4498-84A7-C5851F593DF1}</a:tableStyleId>
              </a:tblPr>
              <a:tblGrid>
                <a:gridCol w="2568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19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Sesso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Maschio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9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Femmina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8CE6C306-75EB-10CC-FAB4-975A7F414F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33542"/>
              </p:ext>
            </p:extLst>
          </p:nvPr>
        </p:nvGraphicFramePr>
        <p:xfrm>
          <a:off x="1141473" y="2984350"/>
          <a:ext cx="3510094" cy="116473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56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443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Classe di età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3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18-45 anni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3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46-64 anni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43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Oltre 64 anni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Immagine 12">
            <a:extLst>
              <a:ext uri="{FF2B5EF4-FFF2-40B4-BE49-F238E27FC236}">
                <a16:creationId xmlns:a16="http://schemas.microsoft.com/office/drawing/2014/main" id="{2C75AFBD-F006-F416-6137-1F74AB958F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1473" y="1544486"/>
            <a:ext cx="514103" cy="51410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2964F77-C025-0CF3-1091-BB4D72CA64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476" r="-1548" b="996"/>
          <a:stretch/>
        </p:blipFill>
        <p:spPr>
          <a:xfrm>
            <a:off x="1056096" y="2879868"/>
            <a:ext cx="599479" cy="57575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197A9BBD-670B-4FF0-29EB-E07017066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722191"/>
              </p:ext>
            </p:extLst>
          </p:nvPr>
        </p:nvGraphicFramePr>
        <p:xfrm>
          <a:off x="5275244" y="1526849"/>
          <a:ext cx="3510000" cy="262224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56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61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Professione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5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Dipendente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Imprenditore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Libero professionista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85450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Lavoratore autonomo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Disoccupato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442823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Pensionato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950729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Amministratore condominio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223439"/>
                  </a:ext>
                </a:extLst>
              </a:tr>
              <a:tr h="2596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Altro 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079877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EC8FA252-5EDB-0706-5476-37E65A7969A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59478" y="1396820"/>
            <a:ext cx="585490" cy="58549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13000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C9A6C6-40F7-4920-8E4B-E51495499AE4}"/>
              </a:ext>
            </a:extLst>
          </p:cNvPr>
          <p:cNvSpPr txBox="1"/>
          <p:nvPr/>
        </p:nvSpPr>
        <p:spPr>
          <a:xfrm>
            <a:off x="2831824" y="2951232"/>
            <a:ext cx="43815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B - Contatto con l'azienda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N=1.712</a:t>
            </a:r>
          </a:p>
        </p:txBody>
      </p:sp>
      <p:pic>
        <p:nvPicPr>
          <p:cNvPr id="4" name="Elemento grafico 3" descr="Telefono vivavoce">
            <a:extLst>
              <a:ext uri="{FF2B5EF4-FFF2-40B4-BE49-F238E27FC236}">
                <a16:creationId xmlns:a16="http://schemas.microsoft.com/office/drawing/2014/main" id="{73E2FA39-BE73-7CCC-D90F-9D99BE4B3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3000" y="2229677"/>
            <a:ext cx="720000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2898E9AD-384B-40D1-8753-C63AAE221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 - Contatto azienda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F644C5-13DE-41D0-BFE1-61584C2E6438}"/>
              </a:ext>
            </a:extLst>
          </p:cNvPr>
          <p:cNvSpPr txBox="1"/>
          <p:nvPr/>
        </p:nvSpPr>
        <p:spPr>
          <a:xfrm>
            <a:off x="3030793" y="931930"/>
            <a:ext cx="384441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Nel corso degli ultimi 12 mesi ha contattato Livenza Tagliamento Acque S.p.A.?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45C5106-4D10-AA17-4C5B-3089C639E4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3175" y="1806575"/>
            <a:ext cx="4195763" cy="243522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86F601B-0847-0EC7-EBF9-00290079A27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476750" y="2886075"/>
            <a:ext cx="5434013" cy="27813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7EB055C-203E-9654-4C2E-A9CAC2B75683}"/>
              </a:ext>
            </a:extLst>
          </p:cNvPr>
          <p:cNvSpPr txBox="1"/>
          <p:nvPr/>
        </p:nvSpPr>
        <p:spPr>
          <a:xfrm>
            <a:off x="3464504" y="3932838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tx1"/>
                </a:solidFill>
              </a:rPr>
              <a:t>N=1.712</a:t>
            </a:r>
          </a:p>
          <a:p>
            <a:endParaRPr lang="it-IT" sz="12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E78C00A-2F03-B2F2-6BE5-A08CCE56A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506" y="2186717"/>
            <a:ext cx="4962574" cy="5364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D5DF5-E9CB-32C1-35DB-F581D3943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23E7D7BE-3F79-3F4A-6E84-3BF90DFCC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 - Contatto azienda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7C6D5C2-09F6-E49F-A2FC-85F9287C6138}"/>
              </a:ext>
            </a:extLst>
          </p:cNvPr>
          <p:cNvSpPr txBox="1"/>
          <p:nvPr/>
        </p:nvSpPr>
        <p:spPr>
          <a:xfrm>
            <a:off x="3030793" y="931930"/>
            <a:ext cx="384441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Nel corso degli ultimi 12 mesi ha contattato Livenza Tagliamento Acque S.p.A.?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B88522B-4D5A-86B6-113C-7F294E4FC6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76400" y="1718188"/>
            <a:ext cx="6480175" cy="382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0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B5F1F-1736-3DF7-544C-F6E736206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2E4C24C9-DA0C-D378-3366-50CA9C245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 - Contatto azienda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8806077-708D-31F2-879A-09E3EB108986}"/>
              </a:ext>
            </a:extLst>
          </p:cNvPr>
          <p:cNvSpPr txBox="1"/>
          <p:nvPr/>
        </p:nvSpPr>
        <p:spPr>
          <a:xfrm>
            <a:off x="3102076" y="925723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Tramite quale canale ha contattato Livenza Tagliamento Acque?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535" name="CasellaDiTesto 2">
            <a:extLst>
              <a:ext uri="{FF2B5EF4-FFF2-40B4-BE49-F238E27FC236}">
                <a16:creationId xmlns:a16="http://schemas.microsoft.com/office/drawing/2014/main" id="{ED066FC2-BB37-6D3C-F26E-F0DEBBB05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812" y="5986822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sz="1200" dirty="0">
                <a:solidFill>
                  <a:schemeClr val="tx1"/>
                </a:solidFill>
              </a:rPr>
              <a:t>N=457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CD6CB5D-7472-5AFB-51DB-39BD5DF8615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78038" y="2212975"/>
            <a:ext cx="5748337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3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AA91-2AF8-6E7B-CB55-E4992A37E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2AFFF49D-378D-D540-048A-C895D8141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 - Contatto azienda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151A324-0AB6-4D32-AF94-AD040BDADDE0}"/>
              </a:ext>
            </a:extLst>
          </p:cNvPr>
          <p:cNvSpPr txBox="1"/>
          <p:nvPr/>
        </p:nvSpPr>
        <p:spPr>
          <a:xfrm>
            <a:off x="3102076" y="925723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Tramite quale canale ha contattato Livenza Tagliamento Acque?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2B3A5DE-67D1-1C86-A114-F91C389645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05769" y="1939632"/>
            <a:ext cx="6494462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41801DA8-D577-43FE-9AF6-B17A699CC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 - Contatto azienda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CDFED7-A310-431A-82E5-9A62E6509FD1}"/>
              </a:ext>
            </a:extLst>
          </p:cNvPr>
          <p:cNvSpPr txBox="1"/>
          <p:nvPr/>
        </p:nvSpPr>
        <p:spPr>
          <a:xfrm>
            <a:off x="3102076" y="925723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Tramite quale canale ha contattato Livenza Tagliamento Acque?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7923819-591A-0374-9F4E-F3FCC67402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05767" y="1939632"/>
            <a:ext cx="6494462" cy="3824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F44383D-9238-4768-BEBA-287BBA8BA403}"/>
              </a:ext>
            </a:extLst>
          </p:cNvPr>
          <p:cNvSpPr txBox="1"/>
          <p:nvPr/>
        </p:nvSpPr>
        <p:spPr>
          <a:xfrm>
            <a:off x="2762250" y="2730500"/>
            <a:ext cx="4381500" cy="13970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C - Contatto tramite sportello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N=64</a:t>
            </a:r>
          </a:p>
        </p:txBody>
      </p:sp>
      <p:pic>
        <p:nvPicPr>
          <p:cNvPr id="3" name="Immagine 5">
            <a:extLst>
              <a:ext uri="{FF2B5EF4-FFF2-40B4-BE49-F238E27FC236}">
                <a16:creationId xmlns:a16="http://schemas.microsoft.com/office/drawing/2014/main" id="{8EE1DDA7-B4A5-403B-9F6B-1F3A13262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87" y="2151062"/>
            <a:ext cx="6826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89139F86-2AB8-42DF-AB88-6ABFB09B3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 - Utenti sportello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CFA8745-9A9D-433A-84D0-3A52F37F97BA}"/>
              </a:ext>
            </a:extLst>
          </p:cNvPr>
          <p:cNvSpPr txBox="1"/>
          <p:nvPr/>
        </p:nvSpPr>
        <p:spPr>
          <a:xfrm>
            <a:off x="3094139" y="926712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Perché per tale richiesta è ricorso allo sportello e non al numero verde?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8" name="Immagine 5">
            <a:extLst>
              <a:ext uri="{FF2B5EF4-FFF2-40B4-BE49-F238E27FC236}">
                <a16:creationId xmlns:a16="http://schemas.microsoft.com/office/drawing/2014/main" id="{2A1E29C8-1AB0-4785-9585-B7D0179D4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26A8A0E-93CF-9DF2-F9D8-12DA2B5D186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74057" y="1573698"/>
            <a:ext cx="6209430" cy="446320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BFF169E-B88F-3BEB-E8A4-E6AD2B456BDC}"/>
              </a:ext>
            </a:extLst>
          </p:cNvPr>
          <p:cNvSpPr txBox="1"/>
          <p:nvPr/>
        </p:nvSpPr>
        <p:spPr>
          <a:xfrm>
            <a:off x="7983487" y="5984875"/>
            <a:ext cx="8493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310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N=64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086E5D12-30B2-4BC5-B72B-E9B18ABCE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 - Utenti sportello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0344A7B-D455-4C91-8F1B-8CCAF7382388}"/>
              </a:ext>
            </a:extLst>
          </p:cNvPr>
          <p:cNvSpPr txBox="1"/>
          <p:nvPr/>
        </p:nvSpPr>
        <p:spPr>
          <a:xfrm>
            <a:off x="3102077" y="935499"/>
            <a:ext cx="3701845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In quale degli sportelli si è recato?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8" name="Immagine 5">
            <a:extLst>
              <a:ext uri="{FF2B5EF4-FFF2-40B4-BE49-F238E27FC236}">
                <a16:creationId xmlns:a16="http://schemas.microsoft.com/office/drawing/2014/main" id="{C38859B9-C811-4059-BD64-C09227198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59C2ED2-2FCB-6DA7-287F-143E3E72E72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665570" y="1578077"/>
            <a:ext cx="6501836" cy="433536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0CF7ECC3-A985-304B-95F8-BD44B2F839CD}"/>
              </a:ext>
            </a:extLst>
          </p:cNvPr>
          <p:cNvSpPr txBox="1"/>
          <p:nvPr/>
        </p:nvSpPr>
        <p:spPr>
          <a:xfrm>
            <a:off x="7983487" y="5984875"/>
            <a:ext cx="8493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310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N=64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CD2AD5B4-9D89-4762-A202-F809480AF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 - Utenti sportello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1BFC9D9-FA7F-4470-A284-F1685E16F6E2}"/>
              </a:ext>
            </a:extLst>
          </p:cNvPr>
          <p:cNvSpPr txBox="1"/>
          <p:nvPr/>
        </p:nvSpPr>
        <p:spPr>
          <a:xfrm>
            <a:off x="3102077" y="908050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In totale, quanto tempo è restato presso lo sportello della società?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728" name="CasellaDiTesto 2">
            <a:extLst>
              <a:ext uri="{FF2B5EF4-FFF2-40B4-BE49-F238E27FC236}">
                <a16:creationId xmlns:a16="http://schemas.microsoft.com/office/drawing/2014/main" id="{F218A247-EE62-4CF5-A6C0-6C6D61F52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2" y="3688733"/>
            <a:ext cx="64293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900" i="1" dirty="0"/>
              <a:t>N=1</a:t>
            </a:r>
          </a:p>
        </p:txBody>
      </p:sp>
      <p:pic>
        <p:nvPicPr>
          <p:cNvPr id="13" name="Immagine 5">
            <a:extLst>
              <a:ext uri="{FF2B5EF4-FFF2-40B4-BE49-F238E27FC236}">
                <a16:creationId xmlns:a16="http://schemas.microsoft.com/office/drawing/2014/main" id="{BBD6FC35-3B31-4B46-8E9F-47CF2C4E3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883C5FC-CA63-F1E0-72D2-46A6005043D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09289" y="1599280"/>
            <a:ext cx="6287422" cy="391252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CCB2EC2-DEAA-CD7F-B8ED-14C546D5708A}"/>
              </a:ext>
            </a:extLst>
          </p:cNvPr>
          <p:cNvSpPr txBox="1"/>
          <p:nvPr/>
        </p:nvSpPr>
        <p:spPr>
          <a:xfrm>
            <a:off x="7983487" y="5984875"/>
            <a:ext cx="8493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310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N=64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6547D721-898D-473A-B4C1-BF0331903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 - Utenti sportello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CFA518D-88C6-46A4-B69C-D061D75B4E5B}"/>
              </a:ext>
            </a:extLst>
          </p:cNvPr>
          <p:cNvSpPr txBox="1"/>
          <p:nvPr/>
        </p:nvSpPr>
        <p:spPr>
          <a:xfrm>
            <a:off x="3102077" y="922798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Quanto tempo ha dovuto attendere prima di parlare con l'operatore?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4462FD3E-90B5-448C-BDBA-56809A6E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F3C217FD-9475-FC67-B74C-67368CBEEE2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08399" y="1599280"/>
            <a:ext cx="6289200" cy="39132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604A1FD-FA94-37DF-5B14-291F70D22F47}"/>
              </a:ext>
            </a:extLst>
          </p:cNvPr>
          <p:cNvSpPr txBox="1"/>
          <p:nvPr/>
        </p:nvSpPr>
        <p:spPr>
          <a:xfrm>
            <a:off x="7983487" y="5984875"/>
            <a:ext cx="8493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310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N=64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5BE2-FB91-183F-B937-7D0809A7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9E68EFA1-CBE2-3518-3081-091F0430C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 - Utenti sportello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1F7BE72-9D6F-BFA6-300B-C9DA5D8F580F}"/>
              </a:ext>
            </a:extLst>
          </p:cNvPr>
          <p:cNvSpPr txBox="1"/>
          <p:nvPr/>
        </p:nvSpPr>
        <p:spPr>
          <a:xfrm>
            <a:off x="3102077" y="922798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Quanto tempo ha dovuto attendere prima di parlare con l'operatore?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852840CD-158C-E2AB-78D6-E22416D4D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50CB206-7CE8-FE63-0E1F-D3EE9A21F27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86730" y="1762433"/>
            <a:ext cx="6332537" cy="382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BF3AFB-D1AA-4714-A13F-6EA46A8BAB92}"/>
              </a:ext>
            </a:extLst>
          </p:cNvPr>
          <p:cNvSpPr txBox="1"/>
          <p:nvPr/>
        </p:nvSpPr>
        <p:spPr>
          <a:xfrm>
            <a:off x="2762250" y="2849563"/>
            <a:ext cx="43815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D - Relazione sportello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N=64</a:t>
            </a:r>
          </a:p>
        </p:txBody>
      </p:sp>
      <p:pic>
        <p:nvPicPr>
          <p:cNvPr id="4" name="Immagine 5">
            <a:extLst>
              <a:ext uri="{FF2B5EF4-FFF2-40B4-BE49-F238E27FC236}">
                <a16:creationId xmlns:a16="http://schemas.microsoft.com/office/drawing/2014/main" id="{F128B886-2D69-457E-9601-56D0DCAB5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14" y="2293938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9C84AF-5068-420D-873B-F72A3CE0A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931863"/>
            <a:ext cx="8210550" cy="461829"/>
          </a:xfrm>
          <a:prstGeom prst="round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it-IT" altLang="it-IT" sz="1600" b="1" dirty="0">
                <a:solidFill>
                  <a:srgbClr val="031045"/>
                </a:solidFill>
                <a:latin typeface="+mj-lt"/>
                <a:cs typeface="Arial" pitchFamily="34" charset="0"/>
              </a:rPr>
              <a:t>Area relazione</a:t>
            </a:r>
          </a:p>
        </p:txBody>
      </p:sp>
      <p:sp>
        <p:nvSpPr>
          <p:cNvPr id="38915" name="CasellaDiTesto 4">
            <a:extLst>
              <a:ext uri="{FF2B5EF4-FFF2-40B4-BE49-F238E27FC236}">
                <a16:creationId xmlns:a16="http://schemas.microsoft.com/office/drawing/2014/main" id="{D8BAD409-604E-4FC3-AF41-39E169B6A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1595438"/>
            <a:ext cx="8355013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chiarezza e facilità di comprensione della modulistica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Il tempo di attesa per parlare con l'operatore di sportello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chiarezza delle informazioni disponibili all'interno dello sportello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Il comfort e la funzionalità dei locali dedicati al pubblico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Le modalità di organizzazione delle file di attesa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Gli orari di apertura degli uffici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L'iniziativa del personale e l'immediata comprensione dei problemi sottoposti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durata complessiva del contatto presso gli sportelli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capacità dell'operatore di risolvere problemi o le richieste nel minor tempo possibile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chiarezza delle risposte ricevute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competenza degli operatori nel rispondere alla sua richiesta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altLang="it-IT" sz="1400" dirty="0"/>
              <a:t>La cortesia degli operatori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44E2C9F6-C2CF-4DE7-9870-37661DD3D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</a:t>
            </a:r>
            <a:endParaRPr lang="it-IT" altLang="it-IT" sz="14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3" name="CasellaDiTesto 4">
            <a:extLst>
              <a:ext uri="{FF2B5EF4-FFF2-40B4-BE49-F238E27FC236}">
                <a16:creationId xmlns:a16="http://schemas.microsoft.com/office/drawing/2014/main" id="{F2E2B0A3-EC3F-4694-A75D-065B0747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300" y="5913438"/>
            <a:ext cx="20716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medi; Scala 1:5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915C5D-2720-4293-AE78-3CCB4F3719F4}"/>
              </a:ext>
            </a:extLst>
          </p:cNvPr>
          <p:cNvSpPr txBox="1"/>
          <p:nvPr/>
        </p:nvSpPr>
        <p:spPr>
          <a:xfrm>
            <a:off x="2766090" y="617689"/>
            <a:ext cx="4373819" cy="10215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800" dirty="0">
                <a:solidFill>
                  <a:schemeClr val="tx1"/>
                </a:solidFill>
                <a:latin typeface="+mj-lt"/>
              </a:rPr>
              <a:t>Valutazione aspetti relativi alla relazione con gli operatori dello sportello</a:t>
            </a:r>
          </a:p>
          <a:p>
            <a:pPr algn="ctr">
              <a:defRPr/>
            </a:pPr>
            <a:r>
              <a:rPr lang="it-IT" i="1" dirty="0">
                <a:solidFill>
                  <a:schemeClr val="tx1"/>
                </a:solidFill>
                <a:latin typeface="+mj-lt"/>
              </a:rPr>
              <a:t>(confronto zone)</a:t>
            </a:r>
            <a:endParaRPr lang="it-IT" sz="18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5">
            <a:extLst>
              <a:ext uri="{FF2B5EF4-FFF2-40B4-BE49-F238E27FC236}">
                <a16:creationId xmlns:a16="http://schemas.microsoft.com/office/drawing/2014/main" id="{3BF00F34-7D9F-4155-8886-ED786792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238BC9D-9296-42B0-925D-2F9E29285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979056"/>
              </p:ext>
            </p:extLst>
          </p:nvPr>
        </p:nvGraphicFramePr>
        <p:xfrm>
          <a:off x="486988" y="1756387"/>
          <a:ext cx="8858999" cy="4145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89413">
                  <a:extLst>
                    <a:ext uri="{9D8B030D-6E8A-4147-A177-3AD203B41FA5}">
                      <a16:colId xmlns:a16="http://schemas.microsoft.com/office/drawing/2014/main" val="4175530702"/>
                    </a:ext>
                  </a:extLst>
                </a:gridCol>
                <a:gridCol w="1066493">
                  <a:extLst>
                    <a:ext uri="{9D8B030D-6E8A-4147-A177-3AD203B41FA5}">
                      <a16:colId xmlns:a16="http://schemas.microsoft.com/office/drawing/2014/main" val="3654632573"/>
                    </a:ext>
                  </a:extLst>
                </a:gridCol>
                <a:gridCol w="1201031">
                  <a:extLst>
                    <a:ext uri="{9D8B030D-6E8A-4147-A177-3AD203B41FA5}">
                      <a16:colId xmlns:a16="http://schemas.microsoft.com/office/drawing/2014/main" val="2472557831"/>
                    </a:ext>
                  </a:extLst>
                </a:gridCol>
                <a:gridCol w="1201031">
                  <a:extLst>
                    <a:ext uri="{9D8B030D-6E8A-4147-A177-3AD203B41FA5}">
                      <a16:colId xmlns:a16="http://schemas.microsoft.com/office/drawing/2014/main" val="810734780"/>
                    </a:ext>
                  </a:extLst>
                </a:gridCol>
                <a:gridCol w="1201031">
                  <a:extLst>
                    <a:ext uri="{9D8B030D-6E8A-4147-A177-3AD203B41FA5}">
                      <a16:colId xmlns:a16="http://schemas.microsoft.com/office/drawing/2014/main" val="23355089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TOTALE</a:t>
                      </a:r>
                    </a:p>
                    <a:p>
                      <a:pPr algn="ctr" fontAlgn="b"/>
                      <a:endParaRPr lang="it-IT" sz="1400" b="1" i="0" u="none" strike="noStrike" dirty="0">
                        <a:effectLst/>
                        <a:latin typeface="+mj-lt"/>
                      </a:endParaRP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effectLst/>
                          <a:latin typeface="+mj-lt"/>
                        </a:rPr>
                        <a:t>ZONE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05438"/>
                  </a:ext>
                </a:extLst>
              </a:tr>
              <a:tr h="227713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  <a:endParaRPr lang="it-IT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Nord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Sud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Montagna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7594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Orari di apertura degli uffici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3,66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9478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Modalità di organizzazione delle file di attesa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4,20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8199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Durata complessiva del contatto presso gli sportelli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4,03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634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Capacità di risoluzione dei problemi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3,92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043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Cortesia degli operatori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4,06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4,52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725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>
                          <a:effectLst/>
                          <a:latin typeface="+mj-lt"/>
                        </a:rPr>
                        <a:t>Iniziativa del personale e comprensione dei problemi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4596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Chiarezza delle risposte ricevute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3,97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3465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Tempo di attesa per parlare con l’operatore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4,25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686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>
                          <a:effectLst/>
                          <a:latin typeface="+mj-lt"/>
                        </a:rPr>
                        <a:t>Competenza degli operatori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3,94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51076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Comfort e funzionalità dei locali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3,98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5471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Chiarezza delle informazioni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3,97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60846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>
                          <a:effectLst/>
                          <a:latin typeface="+mj-lt"/>
                        </a:rPr>
                        <a:t>Chiarezza e facilità di comprensione della modulistica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918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68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34DD8-30E6-24E2-12B9-E398938EE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25ED000F-AB10-15BE-E548-F81F0BA30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</a:t>
            </a:r>
            <a:endParaRPr lang="it-IT" altLang="it-IT" sz="14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3" name="CasellaDiTesto 4">
            <a:extLst>
              <a:ext uri="{FF2B5EF4-FFF2-40B4-BE49-F238E27FC236}">
                <a16:creationId xmlns:a16="http://schemas.microsoft.com/office/drawing/2014/main" id="{72B3F56C-E9DB-456C-8B0A-EACED293B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5002" y="5984875"/>
            <a:ext cx="20716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medi – scala 1:5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ADD3A85-EC4A-0891-8E5C-C0F26708A507}"/>
              </a:ext>
            </a:extLst>
          </p:cNvPr>
          <p:cNvSpPr txBox="1"/>
          <p:nvPr/>
        </p:nvSpPr>
        <p:spPr>
          <a:xfrm>
            <a:off x="2766090" y="617689"/>
            <a:ext cx="4373819" cy="10215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800" dirty="0">
                <a:solidFill>
                  <a:schemeClr val="tx1"/>
                </a:solidFill>
                <a:latin typeface="+mj-lt"/>
              </a:rPr>
              <a:t>Valutazione aspetti relativi alla relazione con gli operatori dello sportello</a:t>
            </a:r>
          </a:p>
          <a:p>
            <a:pPr algn="ctr">
              <a:defRPr/>
            </a:pPr>
            <a:r>
              <a:rPr lang="it-IT" i="1" dirty="0">
                <a:solidFill>
                  <a:schemeClr val="tx1"/>
                </a:solidFill>
                <a:latin typeface="+mj-lt"/>
              </a:rPr>
              <a:t>Confronto annuale</a:t>
            </a:r>
            <a:endParaRPr lang="it-IT" sz="18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5">
            <a:extLst>
              <a:ext uri="{FF2B5EF4-FFF2-40B4-BE49-F238E27FC236}">
                <a16:creationId xmlns:a16="http://schemas.microsoft.com/office/drawing/2014/main" id="{AB58AA72-CD07-C1B6-2014-C5D98ED74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2E0539C9-8D35-8741-A208-62B75EC76C5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49350" y="1797522"/>
            <a:ext cx="76073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4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44E2C9F6-C2CF-4DE7-9870-37661DD3D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</a:t>
            </a:r>
            <a:endParaRPr lang="it-IT" altLang="it-IT" sz="14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3" name="CasellaDiTesto 4">
            <a:extLst>
              <a:ext uri="{FF2B5EF4-FFF2-40B4-BE49-F238E27FC236}">
                <a16:creationId xmlns:a16="http://schemas.microsoft.com/office/drawing/2014/main" id="{F2E2B0A3-EC3F-4694-A75D-065B0747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445" y="5794168"/>
            <a:ext cx="2071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medi </a:t>
            </a:r>
          </a:p>
          <a:p>
            <a:pPr algn="r"/>
            <a:r>
              <a:rPr lang="it-IT" altLang="it-IT" sz="1200" i="1" dirty="0"/>
              <a:t>scala 1:10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915C5D-2720-4293-AE78-3CCB4F3719F4}"/>
              </a:ext>
            </a:extLst>
          </p:cNvPr>
          <p:cNvSpPr txBox="1"/>
          <p:nvPr/>
        </p:nvSpPr>
        <p:spPr>
          <a:xfrm>
            <a:off x="2161310" y="908050"/>
            <a:ext cx="5588000" cy="71508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Considerando la relazione con gli addetti allo sportello, che voto dà a Livenza Tagliamento Acque?</a:t>
            </a:r>
            <a:endParaRPr lang="it-IT" sz="18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5">
            <a:extLst>
              <a:ext uri="{FF2B5EF4-FFF2-40B4-BE49-F238E27FC236}">
                <a16:creationId xmlns:a16="http://schemas.microsoft.com/office/drawing/2014/main" id="{3BF00F34-7D9F-4155-8886-ED786792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ADD4CB0-D08B-F51A-A988-0A679EF084C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715" y="1673142"/>
            <a:ext cx="216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06165B10-F94D-6D07-B1C0-4BD7E9714A16}"/>
              </a:ext>
            </a:extLst>
          </p:cNvPr>
          <p:cNvSpPr txBox="1"/>
          <p:nvPr/>
        </p:nvSpPr>
        <p:spPr>
          <a:xfrm>
            <a:off x="5962949" y="3286963"/>
            <a:ext cx="53572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1200" dirty="0"/>
              <a:t>N=64</a:t>
            </a:r>
          </a:p>
          <a:p>
            <a:endParaRPr lang="it-IT" sz="11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089BE04-ECFA-5C8F-6D74-B3369118611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806575" y="3779838"/>
            <a:ext cx="6291263" cy="2435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2ACAA-8B5C-25AE-FEC8-A56FAED28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D618E18A-44BB-C049-1567-4B213F183447}"/>
              </a:ext>
            </a:extLst>
          </p:cNvPr>
          <p:cNvSpPr txBox="1"/>
          <p:nvPr/>
        </p:nvSpPr>
        <p:spPr>
          <a:xfrm>
            <a:off x="2133152" y="782431"/>
            <a:ext cx="5639696" cy="91940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Considerando complessivamente la relazione con gli addetti allo sportello, che voto darebbe ad LTA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su una scala da 1 a 10? (1=pessimo; 10=ottimo)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19509BF3-22ED-5D29-7CD3-6600E7977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</a:t>
            </a:r>
            <a:endParaRPr lang="it-IT" altLang="it-IT" sz="11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BF8ADC41-75B1-60F1-3FA7-2829E953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4DFDEC1F-12D5-AF3C-5069-E852EEC0667E}"/>
              </a:ext>
            </a:extLst>
          </p:cNvPr>
          <p:cNvSpPr/>
          <p:nvPr/>
        </p:nvSpPr>
        <p:spPr bwMode="auto">
          <a:xfrm>
            <a:off x="6714965" y="2329668"/>
            <a:ext cx="295130" cy="929699"/>
          </a:xfrm>
          <a:prstGeom prst="righ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Parentesi graffa chiusa 7">
            <a:extLst>
              <a:ext uri="{FF2B5EF4-FFF2-40B4-BE49-F238E27FC236}">
                <a16:creationId xmlns:a16="http://schemas.microsoft.com/office/drawing/2014/main" id="{3944409F-B1CC-6B59-0760-5F5AE6B0964D}"/>
              </a:ext>
            </a:extLst>
          </p:cNvPr>
          <p:cNvSpPr/>
          <p:nvPr/>
        </p:nvSpPr>
        <p:spPr bwMode="auto">
          <a:xfrm>
            <a:off x="6824297" y="4075718"/>
            <a:ext cx="123155" cy="1548000"/>
          </a:xfrm>
          <a:prstGeom prst="rightBrac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6331D3D-A8CB-B987-C232-F0B0B684DBC7}"/>
              </a:ext>
            </a:extLst>
          </p:cNvPr>
          <p:cNvSpPr txBox="1"/>
          <p:nvPr/>
        </p:nvSpPr>
        <p:spPr>
          <a:xfrm>
            <a:off x="7249685" y="2483104"/>
            <a:ext cx="1440873" cy="584775"/>
          </a:xfrm>
          <a:prstGeom prst="rect">
            <a:avLst/>
          </a:prstGeom>
          <a:solidFill>
            <a:srgbClr val="70AD4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8 a 10</a:t>
            </a:r>
          </a:p>
          <a:p>
            <a:pPr algn="ctr"/>
            <a:r>
              <a:rPr lang="it-IT" sz="1600" dirty="0">
                <a:latin typeface="+mj-lt"/>
              </a:rPr>
              <a:t>73,0%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4D798C9-F56E-F415-232E-0639A469234D}"/>
              </a:ext>
            </a:extLst>
          </p:cNvPr>
          <p:cNvSpPr txBox="1"/>
          <p:nvPr/>
        </p:nvSpPr>
        <p:spPr>
          <a:xfrm>
            <a:off x="7237794" y="4571265"/>
            <a:ext cx="1440873" cy="58477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1 a 5</a:t>
            </a:r>
          </a:p>
          <a:p>
            <a:pPr algn="ctr"/>
            <a:r>
              <a:rPr lang="it-IT" sz="1600" dirty="0">
                <a:latin typeface="+mj-lt"/>
              </a:rPr>
              <a:t>8,0%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56811DD-D44E-1891-945D-E4EAD634919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20700" y="2197100"/>
            <a:ext cx="5929313" cy="364966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264673E-2E22-E68E-7C12-D7CA0B669CA1}"/>
              </a:ext>
            </a:extLst>
          </p:cNvPr>
          <p:cNvSpPr txBox="1"/>
          <p:nvPr/>
        </p:nvSpPr>
        <p:spPr>
          <a:xfrm>
            <a:off x="377687" y="5913438"/>
            <a:ext cx="1288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Valori percentuali</a:t>
            </a:r>
          </a:p>
        </p:txBody>
      </p:sp>
    </p:spTree>
    <p:extLst>
      <p:ext uri="{BB962C8B-B14F-4D97-AF65-F5344CB8AC3E}">
        <p14:creationId xmlns:p14="http://schemas.microsoft.com/office/powerpoint/2010/main" val="372558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C099286-D62C-40C3-AFA7-49CA910F6FAE}"/>
              </a:ext>
            </a:extLst>
          </p:cNvPr>
          <p:cNvSpPr txBox="1"/>
          <p:nvPr/>
        </p:nvSpPr>
        <p:spPr>
          <a:xfrm>
            <a:off x="3431381" y="922615"/>
            <a:ext cx="3043238" cy="40862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I DUE aspetti più importanti</a:t>
            </a:r>
          </a:p>
        </p:txBody>
      </p:sp>
      <p:sp>
        <p:nvSpPr>
          <p:cNvPr id="43013" name="CasellaDiTesto 5">
            <a:extLst>
              <a:ext uri="{FF2B5EF4-FFF2-40B4-BE49-F238E27FC236}">
                <a16:creationId xmlns:a16="http://schemas.microsoft.com/office/drawing/2014/main" id="{4D9A82D0-DE0A-4E2A-B45F-2F78024AD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1512" y="5953800"/>
            <a:ext cx="2071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percentuali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BBA5BBD-AC41-4846-9762-1CDB23C9F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</a:t>
            </a:r>
            <a:endParaRPr lang="it-IT" altLang="it-IT" sz="14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0AB3720B-D1D3-4CB1-B784-7C54E53AB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6344D51-95BD-E468-FF6E-90614CB2020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37426" y="1552713"/>
            <a:ext cx="7358123" cy="4403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D16E6A2-33C5-4AF3-9565-4D32A27F0F8F}"/>
              </a:ext>
            </a:extLst>
          </p:cNvPr>
          <p:cNvSpPr txBox="1"/>
          <p:nvPr/>
        </p:nvSpPr>
        <p:spPr>
          <a:xfrm>
            <a:off x="3429000" y="922616"/>
            <a:ext cx="3043238" cy="40862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L'aspetto MENO importante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E983107-8DE1-44B5-9A42-D75AC81BD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</a:t>
            </a: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5590665D-9EFE-4BFA-AC70-6A5886F50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BFFA22B4-CC14-62DB-60A5-DC3278F3643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38493" y="1543699"/>
            <a:ext cx="7355989" cy="4402800"/>
          </a:xfrm>
          <a:prstGeom prst="rect">
            <a:avLst/>
          </a:prstGeom>
        </p:spPr>
      </p:pic>
      <p:sp>
        <p:nvSpPr>
          <p:cNvPr id="10" name="CasellaDiTesto 5">
            <a:extLst>
              <a:ext uri="{FF2B5EF4-FFF2-40B4-BE49-F238E27FC236}">
                <a16:creationId xmlns:a16="http://schemas.microsoft.com/office/drawing/2014/main" id="{9B4B418B-C7C1-AD1E-2E0A-BE4176698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1512" y="5953800"/>
            <a:ext cx="2071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percentuali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 5">
            <a:extLst>
              <a:ext uri="{FF2B5EF4-FFF2-40B4-BE49-F238E27FC236}">
                <a16:creationId xmlns:a16="http://schemas.microsoft.com/office/drawing/2014/main" id="{3ADABCA7-97B9-4C5A-8072-BDDA39CA1A16}"/>
              </a:ext>
            </a:extLst>
          </p:cNvPr>
          <p:cNvSpPr/>
          <p:nvPr/>
        </p:nvSpPr>
        <p:spPr>
          <a:xfrm>
            <a:off x="5144882" y="1241645"/>
            <a:ext cx="2192941" cy="2192941"/>
          </a:xfrm>
          <a:custGeom>
            <a:avLst/>
            <a:gdLst>
              <a:gd name="connsiteX0" fmla="*/ 0 w 2192941"/>
              <a:gd name="connsiteY0" fmla="*/ 365497 h 2192941"/>
              <a:gd name="connsiteX1" fmla="*/ 365497 w 2192941"/>
              <a:gd name="connsiteY1" fmla="*/ 0 h 2192941"/>
              <a:gd name="connsiteX2" fmla="*/ 1827444 w 2192941"/>
              <a:gd name="connsiteY2" fmla="*/ 0 h 2192941"/>
              <a:gd name="connsiteX3" fmla="*/ 2192941 w 2192941"/>
              <a:gd name="connsiteY3" fmla="*/ 365497 h 2192941"/>
              <a:gd name="connsiteX4" fmla="*/ 2192941 w 2192941"/>
              <a:gd name="connsiteY4" fmla="*/ 1827444 h 2192941"/>
              <a:gd name="connsiteX5" fmla="*/ 1827444 w 2192941"/>
              <a:gd name="connsiteY5" fmla="*/ 2192941 h 2192941"/>
              <a:gd name="connsiteX6" fmla="*/ 365497 w 2192941"/>
              <a:gd name="connsiteY6" fmla="*/ 2192941 h 2192941"/>
              <a:gd name="connsiteX7" fmla="*/ 0 w 2192941"/>
              <a:gd name="connsiteY7" fmla="*/ 1827444 h 2192941"/>
              <a:gd name="connsiteX8" fmla="*/ 0 w 2192941"/>
              <a:gd name="connsiteY8" fmla="*/ 365497 h 219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2941" h="2192941">
                <a:moveTo>
                  <a:pt x="0" y="365497"/>
                </a:moveTo>
                <a:cubicBezTo>
                  <a:pt x="0" y="163639"/>
                  <a:pt x="163639" y="0"/>
                  <a:pt x="365497" y="0"/>
                </a:cubicBezTo>
                <a:lnTo>
                  <a:pt x="1827444" y="0"/>
                </a:lnTo>
                <a:cubicBezTo>
                  <a:pt x="2029302" y="0"/>
                  <a:pt x="2192941" y="163639"/>
                  <a:pt x="2192941" y="365497"/>
                </a:cubicBezTo>
                <a:lnTo>
                  <a:pt x="2192941" y="1827444"/>
                </a:lnTo>
                <a:cubicBezTo>
                  <a:pt x="2192941" y="2029302"/>
                  <a:pt x="2029302" y="2192941"/>
                  <a:pt x="1827444" y="2192941"/>
                </a:cubicBezTo>
                <a:lnTo>
                  <a:pt x="365497" y="2192941"/>
                </a:lnTo>
                <a:cubicBezTo>
                  <a:pt x="163639" y="2192941"/>
                  <a:pt x="0" y="2029302"/>
                  <a:pt x="0" y="1827444"/>
                </a:cubicBezTo>
                <a:lnTo>
                  <a:pt x="0" y="365497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94681" tIns="194681" rIns="194681" bIns="194681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it-IT" sz="2400" b="1" dirty="0">
                <a:latin typeface="+mj-lt"/>
              </a:rPr>
              <a:t>Punti di forza</a:t>
            </a:r>
          </a:p>
        </p:txBody>
      </p:sp>
      <p:sp>
        <p:nvSpPr>
          <p:cNvPr id="7" name="Figura a mano libera 6">
            <a:extLst>
              <a:ext uri="{FF2B5EF4-FFF2-40B4-BE49-F238E27FC236}">
                <a16:creationId xmlns:a16="http://schemas.microsoft.com/office/drawing/2014/main" id="{AF641F17-2725-4A8C-8F3A-5BD038548501}"/>
              </a:ext>
            </a:extLst>
          </p:cNvPr>
          <p:cNvSpPr/>
          <p:nvPr/>
        </p:nvSpPr>
        <p:spPr>
          <a:xfrm>
            <a:off x="2568176" y="1241671"/>
            <a:ext cx="2192941" cy="2192941"/>
          </a:xfrm>
          <a:custGeom>
            <a:avLst/>
            <a:gdLst>
              <a:gd name="connsiteX0" fmla="*/ 0 w 2192941"/>
              <a:gd name="connsiteY0" fmla="*/ 365497 h 2192941"/>
              <a:gd name="connsiteX1" fmla="*/ 365497 w 2192941"/>
              <a:gd name="connsiteY1" fmla="*/ 0 h 2192941"/>
              <a:gd name="connsiteX2" fmla="*/ 1827444 w 2192941"/>
              <a:gd name="connsiteY2" fmla="*/ 0 h 2192941"/>
              <a:gd name="connsiteX3" fmla="*/ 2192941 w 2192941"/>
              <a:gd name="connsiteY3" fmla="*/ 365497 h 2192941"/>
              <a:gd name="connsiteX4" fmla="*/ 2192941 w 2192941"/>
              <a:gd name="connsiteY4" fmla="*/ 1827444 h 2192941"/>
              <a:gd name="connsiteX5" fmla="*/ 1827444 w 2192941"/>
              <a:gd name="connsiteY5" fmla="*/ 2192941 h 2192941"/>
              <a:gd name="connsiteX6" fmla="*/ 365497 w 2192941"/>
              <a:gd name="connsiteY6" fmla="*/ 2192941 h 2192941"/>
              <a:gd name="connsiteX7" fmla="*/ 0 w 2192941"/>
              <a:gd name="connsiteY7" fmla="*/ 1827444 h 2192941"/>
              <a:gd name="connsiteX8" fmla="*/ 0 w 2192941"/>
              <a:gd name="connsiteY8" fmla="*/ 365497 h 219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2941" h="2192941">
                <a:moveTo>
                  <a:pt x="0" y="365497"/>
                </a:moveTo>
                <a:cubicBezTo>
                  <a:pt x="0" y="163639"/>
                  <a:pt x="163639" y="0"/>
                  <a:pt x="365497" y="0"/>
                </a:cubicBezTo>
                <a:lnTo>
                  <a:pt x="1827444" y="0"/>
                </a:lnTo>
                <a:cubicBezTo>
                  <a:pt x="2029302" y="0"/>
                  <a:pt x="2192941" y="163639"/>
                  <a:pt x="2192941" y="365497"/>
                </a:cubicBezTo>
                <a:lnTo>
                  <a:pt x="2192941" y="1827444"/>
                </a:lnTo>
                <a:cubicBezTo>
                  <a:pt x="2192941" y="2029302"/>
                  <a:pt x="2029302" y="2192941"/>
                  <a:pt x="1827444" y="2192941"/>
                </a:cubicBezTo>
                <a:lnTo>
                  <a:pt x="365497" y="2192941"/>
                </a:lnTo>
                <a:cubicBezTo>
                  <a:pt x="163639" y="2192941"/>
                  <a:pt x="0" y="2029302"/>
                  <a:pt x="0" y="1827444"/>
                </a:cubicBezTo>
                <a:lnTo>
                  <a:pt x="0" y="365497"/>
                </a:lnTo>
                <a:close/>
              </a:path>
            </a:pathLst>
          </a:custGeom>
          <a:gradFill>
            <a:gsLst>
              <a:gs pos="0">
                <a:srgbClr val="C00000"/>
              </a:gs>
              <a:gs pos="100000">
                <a:srgbClr val="FF0000"/>
              </a:gs>
            </a:gsLst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94681" tIns="194681" rIns="194681" bIns="194681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it-IT" sz="2400" b="1" dirty="0">
                <a:latin typeface="+mj-lt"/>
              </a:rPr>
              <a:t>Aspetti critici</a:t>
            </a:r>
          </a:p>
        </p:txBody>
      </p:sp>
      <p:sp>
        <p:nvSpPr>
          <p:cNvPr id="8" name="Figura a mano libera 7">
            <a:extLst>
              <a:ext uri="{FF2B5EF4-FFF2-40B4-BE49-F238E27FC236}">
                <a16:creationId xmlns:a16="http://schemas.microsoft.com/office/drawing/2014/main" id="{17E8919C-2754-4EFB-946C-EB402154D635}"/>
              </a:ext>
            </a:extLst>
          </p:cNvPr>
          <p:cNvSpPr/>
          <p:nvPr/>
        </p:nvSpPr>
        <p:spPr>
          <a:xfrm>
            <a:off x="5144882" y="3735880"/>
            <a:ext cx="2192941" cy="2192941"/>
          </a:xfrm>
          <a:custGeom>
            <a:avLst/>
            <a:gdLst>
              <a:gd name="connsiteX0" fmla="*/ 0 w 2192941"/>
              <a:gd name="connsiteY0" fmla="*/ 365497 h 2192941"/>
              <a:gd name="connsiteX1" fmla="*/ 365497 w 2192941"/>
              <a:gd name="connsiteY1" fmla="*/ 0 h 2192941"/>
              <a:gd name="connsiteX2" fmla="*/ 1827444 w 2192941"/>
              <a:gd name="connsiteY2" fmla="*/ 0 h 2192941"/>
              <a:gd name="connsiteX3" fmla="*/ 2192941 w 2192941"/>
              <a:gd name="connsiteY3" fmla="*/ 365497 h 2192941"/>
              <a:gd name="connsiteX4" fmla="*/ 2192941 w 2192941"/>
              <a:gd name="connsiteY4" fmla="*/ 1827444 h 2192941"/>
              <a:gd name="connsiteX5" fmla="*/ 1827444 w 2192941"/>
              <a:gd name="connsiteY5" fmla="*/ 2192941 h 2192941"/>
              <a:gd name="connsiteX6" fmla="*/ 365497 w 2192941"/>
              <a:gd name="connsiteY6" fmla="*/ 2192941 h 2192941"/>
              <a:gd name="connsiteX7" fmla="*/ 0 w 2192941"/>
              <a:gd name="connsiteY7" fmla="*/ 1827444 h 2192941"/>
              <a:gd name="connsiteX8" fmla="*/ 0 w 2192941"/>
              <a:gd name="connsiteY8" fmla="*/ 365497 h 219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2941" h="2192941">
                <a:moveTo>
                  <a:pt x="0" y="365497"/>
                </a:moveTo>
                <a:cubicBezTo>
                  <a:pt x="0" y="163639"/>
                  <a:pt x="163639" y="0"/>
                  <a:pt x="365497" y="0"/>
                </a:cubicBezTo>
                <a:lnTo>
                  <a:pt x="1827444" y="0"/>
                </a:lnTo>
                <a:cubicBezTo>
                  <a:pt x="2029302" y="0"/>
                  <a:pt x="2192941" y="163639"/>
                  <a:pt x="2192941" y="365497"/>
                </a:cubicBezTo>
                <a:lnTo>
                  <a:pt x="2192941" y="1827444"/>
                </a:lnTo>
                <a:cubicBezTo>
                  <a:pt x="2192941" y="2029302"/>
                  <a:pt x="2029302" y="2192941"/>
                  <a:pt x="1827444" y="2192941"/>
                </a:cubicBezTo>
                <a:lnTo>
                  <a:pt x="365497" y="2192941"/>
                </a:lnTo>
                <a:cubicBezTo>
                  <a:pt x="163639" y="2192941"/>
                  <a:pt x="0" y="2029302"/>
                  <a:pt x="0" y="1827444"/>
                </a:cubicBezTo>
                <a:lnTo>
                  <a:pt x="0" y="365497"/>
                </a:lnTo>
                <a:close/>
              </a:path>
            </a:pathLst>
          </a:custGeom>
          <a:gradFill>
            <a:gsLst>
              <a:gs pos="0">
                <a:srgbClr val="64B25E"/>
              </a:gs>
              <a:gs pos="100000">
                <a:srgbClr val="92D050"/>
              </a:gs>
            </a:gsLst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94681" tIns="194681" rIns="194681" bIns="194681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it-IT" sz="2000" b="1" dirty="0">
                <a:solidFill>
                  <a:schemeClr val="tx1"/>
                </a:solidFill>
                <a:latin typeface="+mj-lt"/>
              </a:rPr>
              <a:t>Aspetti complementari</a:t>
            </a:r>
          </a:p>
        </p:txBody>
      </p:sp>
      <p:sp>
        <p:nvSpPr>
          <p:cNvPr id="9" name="Figura a mano libera 8">
            <a:extLst>
              <a:ext uri="{FF2B5EF4-FFF2-40B4-BE49-F238E27FC236}">
                <a16:creationId xmlns:a16="http://schemas.microsoft.com/office/drawing/2014/main" id="{3CE51EC8-1821-4BBF-950E-330624987B74}"/>
              </a:ext>
            </a:extLst>
          </p:cNvPr>
          <p:cNvSpPr/>
          <p:nvPr/>
        </p:nvSpPr>
        <p:spPr>
          <a:xfrm>
            <a:off x="2568176" y="3735880"/>
            <a:ext cx="2192941" cy="2192941"/>
          </a:xfrm>
          <a:custGeom>
            <a:avLst/>
            <a:gdLst>
              <a:gd name="connsiteX0" fmla="*/ 0 w 2192941"/>
              <a:gd name="connsiteY0" fmla="*/ 365497 h 2192941"/>
              <a:gd name="connsiteX1" fmla="*/ 365497 w 2192941"/>
              <a:gd name="connsiteY1" fmla="*/ 0 h 2192941"/>
              <a:gd name="connsiteX2" fmla="*/ 1827444 w 2192941"/>
              <a:gd name="connsiteY2" fmla="*/ 0 h 2192941"/>
              <a:gd name="connsiteX3" fmla="*/ 2192941 w 2192941"/>
              <a:gd name="connsiteY3" fmla="*/ 365497 h 2192941"/>
              <a:gd name="connsiteX4" fmla="*/ 2192941 w 2192941"/>
              <a:gd name="connsiteY4" fmla="*/ 1827444 h 2192941"/>
              <a:gd name="connsiteX5" fmla="*/ 1827444 w 2192941"/>
              <a:gd name="connsiteY5" fmla="*/ 2192941 h 2192941"/>
              <a:gd name="connsiteX6" fmla="*/ 365497 w 2192941"/>
              <a:gd name="connsiteY6" fmla="*/ 2192941 h 2192941"/>
              <a:gd name="connsiteX7" fmla="*/ 0 w 2192941"/>
              <a:gd name="connsiteY7" fmla="*/ 1827444 h 2192941"/>
              <a:gd name="connsiteX8" fmla="*/ 0 w 2192941"/>
              <a:gd name="connsiteY8" fmla="*/ 365497 h 219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2941" h="2192941">
                <a:moveTo>
                  <a:pt x="0" y="365497"/>
                </a:moveTo>
                <a:cubicBezTo>
                  <a:pt x="0" y="163639"/>
                  <a:pt x="163639" y="0"/>
                  <a:pt x="365497" y="0"/>
                </a:cubicBezTo>
                <a:lnTo>
                  <a:pt x="1827444" y="0"/>
                </a:lnTo>
                <a:cubicBezTo>
                  <a:pt x="2029302" y="0"/>
                  <a:pt x="2192941" y="163639"/>
                  <a:pt x="2192941" y="365497"/>
                </a:cubicBezTo>
                <a:lnTo>
                  <a:pt x="2192941" y="1827444"/>
                </a:lnTo>
                <a:cubicBezTo>
                  <a:pt x="2192941" y="2029302"/>
                  <a:pt x="2029302" y="2192941"/>
                  <a:pt x="1827444" y="2192941"/>
                </a:cubicBezTo>
                <a:lnTo>
                  <a:pt x="365497" y="2192941"/>
                </a:lnTo>
                <a:cubicBezTo>
                  <a:pt x="163639" y="2192941"/>
                  <a:pt x="0" y="2029302"/>
                  <a:pt x="0" y="1827444"/>
                </a:cubicBezTo>
                <a:lnTo>
                  <a:pt x="0" y="365497"/>
                </a:lnTo>
                <a:close/>
              </a:path>
            </a:pathLst>
          </a:custGeom>
          <a:gradFill>
            <a:gsLst>
              <a:gs pos="0">
                <a:srgbClr val="FF9933"/>
              </a:gs>
              <a:gs pos="100000">
                <a:srgbClr val="FFC000"/>
              </a:gs>
            </a:gsLst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94681" tIns="194681" rIns="194681" bIns="194681" spcCol="1270" anchor="ctr"/>
          <a:lstStyle/>
          <a:p>
            <a:pPr algn="ctr" defTabSz="1022350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+mj-lt"/>
              </a:rPr>
              <a:t>Aspetti da</a:t>
            </a:r>
          </a:p>
          <a:p>
            <a:pPr algn="ctr" defTabSz="1022350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+mj-lt"/>
              </a:rPr>
              <a:t>monitorare</a:t>
            </a:r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523867BE-FB32-4704-BF11-D9A1938F5526}"/>
              </a:ext>
            </a:extLst>
          </p:cNvPr>
          <p:cNvSpPr/>
          <p:nvPr/>
        </p:nvSpPr>
        <p:spPr bwMode="auto">
          <a:xfrm>
            <a:off x="1822450" y="763588"/>
            <a:ext cx="6645275" cy="5392737"/>
          </a:xfrm>
          <a:custGeom>
            <a:avLst/>
            <a:gdLst>
              <a:gd name="connsiteX0" fmla="*/ 3130551 w 6645275"/>
              <a:gd name="connsiteY0" fmla="*/ 0 h 5392737"/>
              <a:gd name="connsiteX1" fmla="*/ 3459163 w 6645275"/>
              <a:gd name="connsiteY1" fmla="*/ 328612 h 5392737"/>
              <a:gd name="connsiteX2" fmla="*/ 3294857 w 6645275"/>
              <a:gd name="connsiteY2" fmla="*/ 328612 h 5392737"/>
              <a:gd name="connsiteX3" fmla="*/ 3294857 w 6645275"/>
              <a:gd name="connsiteY3" fmla="*/ 2659459 h 5392737"/>
              <a:gd name="connsiteX4" fmla="*/ 6317457 w 6645275"/>
              <a:gd name="connsiteY4" fmla="*/ 2659459 h 5392737"/>
              <a:gd name="connsiteX5" fmla="*/ 6317457 w 6645275"/>
              <a:gd name="connsiteY5" fmla="*/ 2495550 h 5392737"/>
              <a:gd name="connsiteX6" fmla="*/ 6645275 w 6645275"/>
              <a:gd name="connsiteY6" fmla="*/ 2823369 h 5392737"/>
              <a:gd name="connsiteX7" fmla="*/ 6317457 w 6645275"/>
              <a:gd name="connsiteY7" fmla="*/ 3151187 h 5392737"/>
              <a:gd name="connsiteX8" fmla="*/ 6317457 w 6645275"/>
              <a:gd name="connsiteY8" fmla="*/ 2987278 h 5392737"/>
              <a:gd name="connsiteX9" fmla="*/ 3294857 w 6645275"/>
              <a:gd name="connsiteY9" fmla="*/ 2987278 h 5392737"/>
              <a:gd name="connsiteX10" fmla="*/ 3294857 w 6645275"/>
              <a:gd name="connsiteY10" fmla="*/ 5392737 h 5392737"/>
              <a:gd name="connsiteX11" fmla="*/ 2966244 w 6645275"/>
              <a:gd name="connsiteY11" fmla="*/ 5392737 h 5392737"/>
              <a:gd name="connsiteX12" fmla="*/ 2966244 w 6645275"/>
              <a:gd name="connsiteY12" fmla="*/ 2987278 h 5392737"/>
              <a:gd name="connsiteX13" fmla="*/ 0 w 6645275"/>
              <a:gd name="connsiteY13" fmla="*/ 2987278 h 5392737"/>
              <a:gd name="connsiteX14" fmla="*/ 0 w 6645275"/>
              <a:gd name="connsiteY14" fmla="*/ 2659459 h 5392737"/>
              <a:gd name="connsiteX15" fmla="*/ 2966244 w 6645275"/>
              <a:gd name="connsiteY15" fmla="*/ 2659459 h 5392737"/>
              <a:gd name="connsiteX16" fmla="*/ 2966244 w 6645275"/>
              <a:gd name="connsiteY16" fmla="*/ 328612 h 5392737"/>
              <a:gd name="connsiteX17" fmla="*/ 2801938 w 6645275"/>
              <a:gd name="connsiteY17" fmla="*/ 328612 h 539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45275" h="5392737">
                <a:moveTo>
                  <a:pt x="3130551" y="0"/>
                </a:moveTo>
                <a:lnTo>
                  <a:pt x="3459163" y="328612"/>
                </a:lnTo>
                <a:lnTo>
                  <a:pt x="3294857" y="328612"/>
                </a:lnTo>
                <a:lnTo>
                  <a:pt x="3294857" y="2659459"/>
                </a:lnTo>
                <a:lnTo>
                  <a:pt x="6317457" y="2659459"/>
                </a:lnTo>
                <a:lnTo>
                  <a:pt x="6317457" y="2495550"/>
                </a:lnTo>
                <a:lnTo>
                  <a:pt x="6645275" y="2823369"/>
                </a:lnTo>
                <a:lnTo>
                  <a:pt x="6317457" y="3151187"/>
                </a:lnTo>
                <a:lnTo>
                  <a:pt x="6317457" y="2987278"/>
                </a:lnTo>
                <a:lnTo>
                  <a:pt x="3294857" y="2987278"/>
                </a:lnTo>
                <a:lnTo>
                  <a:pt x="3294857" y="5392737"/>
                </a:lnTo>
                <a:lnTo>
                  <a:pt x="2966244" y="5392737"/>
                </a:lnTo>
                <a:lnTo>
                  <a:pt x="2966244" y="2987278"/>
                </a:lnTo>
                <a:lnTo>
                  <a:pt x="0" y="2987278"/>
                </a:lnTo>
                <a:lnTo>
                  <a:pt x="0" y="2659459"/>
                </a:lnTo>
                <a:lnTo>
                  <a:pt x="2966244" y="2659459"/>
                </a:lnTo>
                <a:lnTo>
                  <a:pt x="2966244" y="328612"/>
                </a:lnTo>
                <a:lnTo>
                  <a:pt x="2801938" y="328612"/>
                </a:lnTo>
                <a:close/>
              </a:path>
            </a:pathLst>
          </a:cu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it-IT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39F591F-ADD4-488B-87A1-F7CC1DF7A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177800"/>
            <a:ext cx="70580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Mappa della priorità</a:t>
            </a:r>
            <a:endParaRPr lang="it-IT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47120" name="CasellaDiTesto 1">
            <a:extLst>
              <a:ext uri="{FF2B5EF4-FFF2-40B4-BE49-F238E27FC236}">
                <a16:creationId xmlns:a16="http://schemas.microsoft.com/office/drawing/2014/main" id="{9B8D62B7-CC9C-4BA6-8E6A-470BF359C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25" y="3398838"/>
            <a:ext cx="165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/>
              <a:t>soddisfazione</a:t>
            </a:r>
          </a:p>
        </p:txBody>
      </p:sp>
      <p:sp>
        <p:nvSpPr>
          <p:cNvPr id="47121" name="CasellaDiTesto 11">
            <a:extLst>
              <a:ext uri="{FF2B5EF4-FFF2-40B4-BE49-F238E27FC236}">
                <a16:creationId xmlns:a16="http://schemas.microsoft.com/office/drawing/2014/main" id="{0342F3F8-13CA-41B7-A5E8-1F377B5C9A4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103688" y="1327150"/>
            <a:ext cx="1652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/>
              <a:t>importanza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4">
            <a:extLst>
              <a:ext uri="{FF2B5EF4-FFF2-40B4-BE49-F238E27FC236}">
                <a16:creationId xmlns:a16="http://schemas.microsoft.com/office/drawing/2014/main" id="{47C28EC8-309E-4D19-AFC3-D6B27F17C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925513"/>
            <a:ext cx="8243887" cy="353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it-IT"/>
            </a:defPPr>
            <a:lvl1pPr marL="285750" indent="-285750">
              <a:buFont typeface="Wingdings" pitchFamily="2" charset="2"/>
              <a:buChar char="ü"/>
              <a:defRPr sz="1800"/>
            </a:lvl1pPr>
            <a:lvl2pPr marL="742950" lvl="1" indent="-285750">
              <a:buFont typeface="Wingdings" pitchFamily="2" charset="2"/>
              <a:buChar char="Ø"/>
              <a:defRPr sz="1800"/>
            </a:lvl2pPr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>
              <a:defRPr/>
            </a:pPr>
            <a:r>
              <a:rPr lang="it-IT" altLang="it-IT" sz="1600" dirty="0"/>
              <a:t>La mappa può essere letta considerando le seguenti aree: 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it-IT" altLang="it-IT" sz="1600" dirty="0"/>
          </a:p>
          <a:p>
            <a:pPr marL="342900" indent="-342900" algn="just">
              <a:buFont typeface="Wingdings" pitchFamily="2" charset="2"/>
              <a:buAutoNum type="arabicPeriod"/>
              <a:defRPr/>
            </a:pPr>
            <a:r>
              <a:rPr lang="it-IT" altLang="it-IT" sz="1600" b="1" dirty="0"/>
              <a:t>Area in alto a sinistra </a:t>
            </a:r>
            <a:r>
              <a:rPr lang="it-IT" altLang="it-IT" sz="1600" dirty="0"/>
              <a:t>(“delle criticità”) -bassa soddisfazione e alta importanza - che raccoglie gli elementi maggiormente suscettibili di miglioramento, su cui intervenire con priorità elevata;</a:t>
            </a:r>
          </a:p>
          <a:p>
            <a:pPr marL="342900" indent="-342900" algn="just">
              <a:buFont typeface="Wingdings" pitchFamily="2" charset="2"/>
              <a:buAutoNum type="arabicPeriod"/>
              <a:defRPr/>
            </a:pPr>
            <a:endParaRPr lang="it-IT" altLang="it-IT" sz="1600" b="1" dirty="0"/>
          </a:p>
          <a:p>
            <a:pPr marL="342900" indent="-342900" algn="just">
              <a:buFont typeface="Wingdings" pitchFamily="2" charset="2"/>
              <a:buAutoNum type="arabicPeriod"/>
              <a:defRPr/>
            </a:pPr>
            <a:r>
              <a:rPr lang="it-IT" altLang="it-IT" sz="1600" b="1" dirty="0"/>
              <a:t>Area in basso a sinistra </a:t>
            </a:r>
            <a:r>
              <a:rPr lang="it-IT" altLang="it-IT" sz="1600" dirty="0"/>
              <a:t>(“del monitoraggio”) -bassa soddisfazione e bassa importanza-</a:t>
            </a:r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it-IT" altLang="it-IT" sz="1600" dirty="0"/>
              <a:t>Caratterizza da elementi da controllare nel tempo, per verificare che le aspettative non crescano;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it-IT" altLang="it-IT" sz="1600" b="1" dirty="0"/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it-IT" altLang="it-IT" sz="1600" b="1" dirty="0"/>
              <a:t>3.   Area in alto a destra </a:t>
            </a:r>
            <a:r>
              <a:rPr lang="it-IT" altLang="it-IT" sz="1600" dirty="0"/>
              <a:t>(“punti di forza”)- alta soddisfazione e alta importanza- comprendente gli elementi positivi che devono essere mantenuti tali;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it-IT" altLang="it-IT" sz="1600" dirty="0"/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it-IT" altLang="it-IT" sz="1600" b="1" dirty="0"/>
              <a:t>4.   Area in basso a destra </a:t>
            </a:r>
            <a:r>
              <a:rPr lang="it-IT" altLang="it-IT" sz="1600" dirty="0"/>
              <a:t>(“aspetti complementari”)- alta soddisfazione e bassa importanza-  relativa a quegli elementi poco importanti da prendere in considerazione.</a:t>
            </a:r>
          </a:p>
        </p:txBody>
      </p:sp>
      <p:sp>
        <p:nvSpPr>
          <p:cNvPr id="48131" name="CasellaDiTesto 2">
            <a:extLst>
              <a:ext uri="{FF2B5EF4-FFF2-40B4-BE49-F238E27FC236}">
                <a16:creationId xmlns:a16="http://schemas.microsoft.com/office/drawing/2014/main" id="{9B12F750-5655-4743-9647-E010E0EF7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4852293"/>
            <a:ext cx="82438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it-IT" altLang="it-IT" sz="1600" dirty="0"/>
              <a:t>Tramite questa analisi è possibile posizionare gli ambiti dell’indagine in una data area dell’asse cartesiano utilizzando i punteggi medi di soddisfazione ed importanza rilevati.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6D3120-E260-4087-B9B6-EC92FD3E6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177800"/>
            <a:ext cx="70580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Mappa della priorità </a:t>
            </a:r>
            <a:r>
              <a:rPr lang="it-IT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(segue)</a:t>
            </a:r>
            <a:endParaRPr lang="it-IT" sz="1200" b="1" i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>
            <a:extLst>
              <a:ext uri="{FF2B5EF4-FFF2-40B4-BE49-F238E27FC236}">
                <a16:creationId xmlns:a16="http://schemas.microsoft.com/office/drawing/2014/main" id="{5012A756-BD66-4972-89BB-68CA46C5B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 – Relazione sportello </a:t>
            </a:r>
            <a:r>
              <a:rPr lang="it-IT" altLang="it-IT" sz="1600" b="1" i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(mappa "relativa" delle priorità)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04" name="CasellaDiTesto 1">
            <a:extLst>
              <a:ext uri="{FF2B5EF4-FFF2-40B4-BE49-F238E27FC236}">
                <a16:creationId xmlns:a16="http://schemas.microsoft.com/office/drawing/2014/main" id="{7FD32B77-A4E5-4D09-81FB-C552A9BDB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5848350"/>
            <a:ext cx="6445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sz="1400" i="1"/>
              <a:t>soddisfazione</a:t>
            </a:r>
          </a:p>
        </p:txBody>
      </p:sp>
      <p:sp>
        <p:nvSpPr>
          <p:cNvPr id="51205" name="CasellaDiTesto 4">
            <a:extLst>
              <a:ext uri="{FF2B5EF4-FFF2-40B4-BE49-F238E27FC236}">
                <a16:creationId xmlns:a16="http://schemas.microsoft.com/office/drawing/2014/main" id="{24816020-A5A0-44D9-815B-01B05BB8FC8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745429" y="3275013"/>
            <a:ext cx="4378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sz="1400" i="1" dirty="0"/>
              <a:t>importanza</a:t>
            </a:r>
          </a:p>
        </p:txBody>
      </p:sp>
      <p:pic>
        <p:nvPicPr>
          <p:cNvPr id="8" name="Immagine 5">
            <a:extLst>
              <a:ext uri="{FF2B5EF4-FFF2-40B4-BE49-F238E27FC236}">
                <a16:creationId xmlns:a16="http://schemas.microsoft.com/office/drawing/2014/main" id="{BECA7D85-3D35-446C-B043-5FC986A44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0058FF6-63AB-A704-EA38-F1BF63EFC89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" y="1079500"/>
            <a:ext cx="8936038" cy="4770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A52C3FC-D9F3-416C-BAAC-8F44D8E0A8BB}"/>
              </a:ext>
            </a:extLst>
          </p:cNvPr>
          <p:cNvSpPr txBox="1"/>
          <p:nvPr/>
        </p:nvSpPr>
        <p:spPr>
          <a:xfrm>
            <a:off x="2798763" y="2843765"/>
            <a:ext cx="43815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E - Risposta alle richieste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N=64</a:t>
            </a:r>
          </a:p>
        </p:txBody>
      </p:sp>
      <p:pic>
        <p:nvPicPr>
          <p:cNvPr id="5" name="Elemento grafico 4" descr="Telefono vivavoce">
            <a:extLst>
              <a:ext uri="{FF2B5EF4-FFF2-40B4-BE49-F238E27FC236}">
                <a16:creationId xmlns:a16="http://schemas.microsoft.com/office/drawing/2014/main" id="{69903C2B-22DA-CB6C-39E9-444CB002C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8513" y="2239617"/>
            <a:ext cx="761999" cy="761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4DC05F3-B637-46CA-96B6-E3EAACB732F9}"/>
              </a:ext>
            </a:extLst>
          </p:cNvPr>
          <p:cNvSpPr txBox="1"/>
          <p:nvPr/>
        </p:nvSpPr>
        <p:spPr>
          <a:xfrm>
            <a:off x="2619564" y="693751"/>
            <a:ext cx="4739897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Dopo quanto tempo ha ricevuto risposta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alla richiesta che ha presentato?</a:t>
            </a:r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495CD380-83A7-419D-ACA9-023C3BF8D7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4B0A59-6175-4DEC-793A-5F72BCBD83C5}"/>
              </a:ext>
            </a:extLst>
          </p:cNvPr>
          <p:cNvSpPr txBox="1"/>
          <p:nvPr/>
        </p:nvSpPr>
        <p:spPr>
          <a:xfrm>
            <a:off x="526775" y="149086"/>
            <a:ext cx="298671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 – Risposta alle richieste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A38FDC3-F4D1-326E-6923-54EB31C0380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763" y="1589088"/>
            <a:ext cx="4230687" cy="243363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62DC290-3845-BE8A-D387-8F46788BD35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216400" y="2844800"/>
            <a:ext cx="5695950" cy="33051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42162EC-9C7D-1A33-109A-144F632673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053" y="2216537"/>
            <a:ext cx="4962574" cy="536494"/>
          </a:xfrm>
          <a:prstGeom prst="rect">
            <a:avLst/>
          </a:prstGeom>
        </p:spPr>
      </p:pic>
      <p:sp>
        <p:nvSpPr>
          <p:cNvPr id="67586" name="CasellaDiTesto 2">
            <a:extLst>
              <a:ext uri="{FF2B5EF4-FFF2-40B4-BE49-F238E27FC236}">
                <a16:creationId xmlns:a16="http://schemas.microsoft.com/office/drawing/2014/main" id="{1EF3EEBD-860B-4FE4-A590-A76FF0EBA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4240" y="3717319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N=64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BEC5A-D594-2EB7-5D0A-FEDE74858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3875D5-C034-E3A4-1D80-6006F4191AEB}"/>
              </a:ext>
            </a:extLst>
          </p:cNvPr>
          <p:cNvSpPr txBox="1"/>
          <p:nvPr/>
        </p:nvSpPr>
        <p:spPr>
          <a:xfrm>
            <a:off x="2619564" y="693751"/>
            <a:ext cx="4739897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Dopo quanto tempo ha ricevuto risposta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alla richiesta che ha presentato?</a:t>
            </a:r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AB262520-38AA-73EB-B393-03C0154E3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510F3E-053E-A921-943B-77B48843F7E2}"/>
              </a:ext>
            </a:extLst>
          </p:cNvPr>
          <p:cNvSpPr txBox="1"/>
          <p:nvPr/>
        </p:nvSpPr>
        <p:spPr>
          <a:xfrm>
            <a:off x="526775" y="149086"/>
            <a:ext cx="298671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 – Risposta alle richieste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6243942-F188-474B-5828-9A83DC4522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346264" y="1496686"/>
            <a:ext cx="7213472" cy="418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1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DA0ED-B58D-B100-88C9-D90E0215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70CC3EB-D8A2-E137-8521-9314B4B41E07}"/>
              </a:ext>
            </a:extLst>
          </p:cNvPr>
          <p:cNvSpPr txBox="1"/>
          <p:nvPr/>
        </p:nvSpPr>
        <p:spPr>
          <a:xfrm>
            <a:off x="3009513" y="2843765"/>
            <a:ext cx="39600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F – Conclusione lavori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N=64</a:t>
            </a:r>
          </a:p>
        </p:txBody>
      </p:sp>
    </p:spTree>
    <p:extLst>
      <p:ext uri="{BB962C8B-B14F-4D97-AF65-F5344CB8AC3E}">
        <p14:creationId xmlns:p14="http://schemas.microsoft.com/office/powerpoint/2010/main" val="161779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8B8B1-D4F6-2693-789F-CA3B2A364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1D0FAE4E-952F-F6B1-222E-F8B5550C2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 – Conclusione lavori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437CE37-5BD2-9758-8FC0-B7043FD97958}"/>
              </a:ext>
            </a:extLst>
          </p:cNvPr>
          <p:cNvSpPr txBox="1"/>
          <p:nvPr/>
        </p:nvSpPr>
        <p:spPr>
          <a:xfrm>
            <a:off x="3079088" y="849116"/>
            <a:ext cx="3960000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La sua richiesta è andata a buon fine?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C660569-9C59-1A58-99FC-C23C4DC6475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722130" y="1843809"/>
            <a:ext cx="4905375" cy="2894013"/>
          </a:xfrm>
          <a:prstGeom prst="rect">
            <a:avLst/>
          </a:prstGeom>
        </p:spPr>
      </p:pic>
      <p:sp>
        <p:nvSpPr>
          <p:cNvPr id="71689" name="CasellaDiTesto 2">
            <a:extLst>
              <a:ext uri="{FF2B5EF4-FFF2-40B4-BE49-F238E27FC236}">
                <a16:creationId xmlns:a16="http://schemas.microsoft.com/office/drawing/2014/main" id="{09A742B8-6375-A5B3-6115-6307BA231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245" y="4324771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N=64</a:t>
            </a:r>
          </a:p>
        </p:txBody>
      </p:sp>
    </p:spTree>
    <p:extLst>
      <p:ext uri="{BB962C8B-B14F-4D97-AF65-F5344CB8AC3E}">
        <p14:creationId xmlns:p14="http://schemas.microsoft.com/office/powerpoint/2010/main" val="228928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71A26FF4-6CB7-416F-9DAF-F6FA1254E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43" name="CasellaDiTesto 1">
            <a:extLst>
              <a:ext uri="{FF2B5EF4-FFF2-40B4-BE49-F238E27FC236}">
                <a16:creationId xmlns:a16="http://schemas.microsoft.com/office/drawing/2014/main" id="{E31181E5-0838-4EEF-B37F-6AA203917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788642"/>
            <a:ext cx="8208963" cy="374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altLang="it-IT" sz="1600" dirty="0"/>
              <a:t>Nel complesso, il servizio fornito allo </a:t>
            </a:r>
            <a:r>
              <a:rPr lang="it-IT" altLang="it-IT" sz="1600" b="1" dirty="0"/>
              <a:t>sportello</a:t>
            </a:r>
            <a:r>
              <a:rPr lang="it-IT" altLang="it-IT" sz="1600" dirty="0"/>
              <a:t> ha registrato una </a:t>
            </a:r>
            <a:r>
              <a:rPr lang="it-IT" altLang="it-IT" sz="1600" b="1" dirty="0"/>
              <a:t>valutazione molto positiva </a:t>
            </a:r>
            <a:r>
              <a:rPr lang="it-IT" altLang="it-IT" sz="1600" dirty="0"/>
              <a:t>(8,25 – scala 1:10). </a:t>
            </a:r>
          </a:p>
          <a:p>
            <a:pPr algn="just">
              <a:lnSpc>
                <a:spcPct val="150000"/>
              </a:lnSpc>
            </a:pPr>
            <a:r>
              <a:rPr lang="it-IT" altLang="it-IT" sz="1600" dirty="0"/>
              <a:t>La maggioranza degli aspetti relativi alla relazione con gli operatori dello sportello sono stati valutati positivamente, superando il valore soglia di 3,75 (scala 1:5). Le uniche due eccezioni risultano essere gli </a:t>
            </a:r>
            <a:r>
              <a:rPr lang="it-IT" altLang="it-IT" sz="1600" i="1" dirty="0"/>
              <a:t>orari di apertura degli uffici </a:t>
            </a:r>
            <a:r>
              <a:rPr lang="it-IT" altLang="it-IT" sz="1600" dirty="0"/>
              <a:t>(3,69) e </a:t>
            </a:r>
            <a:r>
              <a:rPr lang="it-IT" altLang="it-IT" sz="1600" i="1" dirty="0"/>
              <a:t>la chiarezza e la facilità di comprensione della modulistica</a:t>
            </a:r>
            <a:r>
              <a:rPr lang="it-IT" altLang="it-IT" sz="1600" dirty="0"/>
              <a:t> (3,74). </a:t>
            </a:r>
          </a:p>
          <a:p>
            <a:pPr algn="just">
              <a:lnSpc>
                <a:spcPct val="150000"/>
              </a:lnSpc>
            </a:pPr>
            <a:r>
              <a:rPr lang="it-IT" altLang="it-IT" sz="1600" dirty="0"/>
              <a:t>L’attesa allo sportello è risultata breve indipendentemente dalla zona (il 90,6% ha riferito di aver atteso meno di 15 minuti prima di essere ricevuto). Il tempo di attesa di conclusione della pratica viene valutato come buono (3,57 scala 1:5). La quasi totalità del campione (90,5%) ha dichiarato che la richiesta presentata è andata completamente a buon fine.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B3C07D1-449A-41AE-9DA3-7FDF3F065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0D9FF5-71EA-973E-9F49-43D1B983467D}"/>
              </a:ext>
            </a:extLst>
          </p:cNvPr>
          <p:cNvSpPr txBox="1"/>
          <p:nvPr/>
        </p:nvSpPr>
        <p:spPr>
          <a:xfrm>
            <a:off x="849313" y="4806434"/>
            <a:ext cx="8281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altLang="it-IT" sz="1600" dirty="0"/>
              <a:t>La zona con il maggiore punteggio di soddisfazione risulta essere la zona Sud (8,62), seguita dalla zona Nord (8,14) e dalla montagna (7,67).</a:t>
            </a:r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EE323876-AB07-47FA-97E4-9FAFF6AF1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3491" name="CasellaDiTesto 1">
            <a:extLst>
              <a:ext uri="{FF2B5EF4-FFF2-40B4-BE49-F238E27FC236}">
                <a16:creationId xmlns:a16="http://schemas.microsoft.com/office/drawing/2014/main" id="{1C84D6C0-36C2-449C-A9FB-ECCC31157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6" y="3227507"/>
            <a:ext cx="8208963" cy="2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it-IT" sz="1600" dirty="0"/>
              <a:t>I </a:t>
            </a:r>
            <a:r>
              <a:rPr lang="it-IT" altLang="it-IT" sz="1600" b="1" dirty="0"/>
              <a:t>punti di forza </a:t>
            </a:r>
            <a:r>
              <a:rPr lang="it-IT" altLang="it-IT" sz="1600" dirty="0"/>
              <a:t>del servizio risultano essere: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competenza e la cortesia degli operatori;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comprensione immediata e la velocità di risoluzione dei problemi sottoposti;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chiarezza delle risposte ricevute e delle informazioni disponibili allo sportello;</a:t>
            </a:r>
          </a:p>
          <a:p>
            <a:pPr marL="457200" lvl="1" indent="0">
              <a:lnSpc>
                <a:spcPct val="150000"/>
              </a:lnSpc>
            </a:pPr>
            <a:endParaRPr lang="it-IT" altLang="it-IT" sz="1600" dirty="0"/>
          </a:p>
          <a:p>
            <a:pPr>
              <a:lnSpc>
                <a:spcPct val="150000"/>
              </a:lnSpc>
            </a:pPr>
            <a:r>
              <a:rPr lang="it-IT" altLang="it-IT" sz="1600" dirty="0"/>
              <a:t>L’unico </a:t>
            </a:r>
            <a:r>
              <a:rPr lang="it-IT" altLang="it-IT" sz="1600" b="1" dirty="0"/>
              <a:t>aspetto critico </a:t>
            </a:r>
            <a:r>
              <a:rPr lang="it-IT" altLang="it-IT" sz="1600" dirty="0"/>
              <a:t>emerso è stata la facilità di </a:t>
            </a:r>
            <a:r>
              <a:rPr lang="it-IT" altLang="it-IT" sz="1600" b="1" dirty="0"/>
              <a:t>comprensione della modulistica</a:t>
            </a:r>
            <a:r>
              <a:rPr lang="it-IT" altLang="it-IT" sz="1600" dirty="0"/>
              <a:t>. Un aspetto da migliorare sono gli orari di apertura degli uffici. </a:t>
            </a:r>
          </a:p>
        </p:txBody>
      </p:sp>
      <p:sp>
        <p:nvSpPr>
          <p:cNvPr id="93188" name="CasellaDiTesto 10">
            <a:extLst>
              <a:ext uri="{FF2B5EF4-FFF2-40B4-BE49-F238E27FC236}">
                <a16:creationId xmlns:a16="http://schemas.microsoft.com/office/drawing/2014/main" id="{357E78F4-023E-4A95-A1AD-904C8F067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6" y="768352"/>
            <a:ext cx="8208963" cy="30027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it-IT" sz="1600" dirty="0"/>
              <a:t>I due </a:t>
            </a:r>
            <a:r>
              <a:rPr lang="it-IT" altLang="it-IT" sz="1600" b="1" dirty="0"/>
              <a:t>aspetti </a:t>
            </a:r>
            <a:r>
              <a:rPr lang="it-IT" altLang="it-IT" sz="1600" dirty="0"/>
              <a:t>valutati come </a:t>
            </a:r>
            <a:r>
              <a:rPr lang="it-IT" altLang="it-IT" sz="1600" b="1" dirty="0"/>
              <a:t>più importanti </a:t>
            </a:r>
            <a:r>
              <a:rPr lang="it-IT" altLang="it-IT" sz="1600" dirty="0"/>
              <a:t>sono stati: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capacità dell’operatore di risolvere i problemi;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competenza degli operatori.</a:t>
            </a:r>
          </a:p>
          <a:p>
            <a:pPr>
              <a:lnSpc>
                <a:spcPct val="150000"/>
              </a:lnSpc>
            </a:pPr>
            <a:r>
              <a:rPr lang="it-IT" altLang="it-IT" sz="1600" dirty="0"/>
              <a:t>I due valutati come </a:t>
            </a:r>
            <a:r>
              <a:rPr lang="it-IT" altLang="it-IT" sz="1600" b="1" dirty="0"/>
              <a:t>meno importanti </a:t>
            </a:r>
            <a:r>
              <a:rPr lang="it-IT" altLang="it-IT" sz="1600" dirty="0"/>
              <a:t>sono stati: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il comfort e la funzionalità dei locali dedicati al servizio;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durata complessiva del contatto presso lo sportello.</a:t>
            </a:r>
          </a:p>
          <a:p>
            <a:pPr>
              <a:lnSpc>
                <a:spcPct val="150000"/>
              </a:lnSpc>
              <a:defRPr/>
            </a:pPr>
            <a:endParaRPr lang="it-IT" altLang="it-IT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it-IT" altLang="it-IT" sz="1600" dirty="0"/>
          </a:p>
        </p:txBody>
      </p:sp>
      <p:pic>
        <p:nvPicPr>
          <p:cNvPr id="5" name="Immagine 5">
            <a:extLst>
              <a:ext uri="{FF2B5EF4-FFF2-40B4-BE49-F238E27FC236}">
                <a16:creationId xmlns:a16="http://schemas.microsoft.com/office/drawing/2014/main" id="{8263741C-05D6-4E4E-B71E-A3F87417A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BF3AFB-D1AA-4714-A13F-6EA46A8BAB92}"/>
              </a:ext>
            </a:extLst>
          </p:cNvPr>
          <p:cNvSpPr txBox="1"/>
          <p:nvPr/>
        </p:nvSpPr>
        <p:spPr>
          <a:xfrm>
            <a:off x="2414864" y="2889319"/>
            <a:ext cx="5149298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G – Servizio chiamate call center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N=232</a:t>
            </a:r>
          </a:p>
        </p:txBody>
      </p:sp>
      <p:pic>
        <p:nvPicPr>
          <p:cNvPr id="5" name="Immagine 3">
            <a:extLst>
              <a:ext uri="{FF2B5EF4-FFF2-40B4-BE49-F238E27FC236}">
                <a16:creationId xmlns:a16="http://schemas.microsoft.com/office/drawing/2014/main" id="{780D8297-32DC-4DFD-B921-5F33FD750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4525074" y="2341257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77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3B30B296-C904-4A20-BEA1-8F32FE6F5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7827" name="CasellaDiTesto 2">
            <a:extLst>
              <a:ext uri="{FF2B5EF4-FFF2-40B4-BE49-F238E27FC236}">
                <a16:creationId xmlns:a16="http://schemas.microsoft.com/office/drawing/2014/main" id="{EED43C62-964F-4253-9A6C-D13991DFF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370" y="5949950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N=232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1E0DC19-5651-4F2B-AFA3-7037CF0E85DC}"/>
              </a:ext>
            </a:extLst>
          </p:cNvPr>
          <p:cNvSpPr txBox="1"/>
          <p:nvPr/>
        </p:nvSpPr>
        <p:spPr>
          <a:xfrm>
            <a:off x="2599686" y="908050"/>
            <a:ext cx="477965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 quale/quali motivo ha contattato il call center? 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BCB682CC-F8D2-431B-ADDB-9EB0DD5BB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1569ACF-4699-4179-8275-DCF261B71CB8}"/>
              </a:ext>
            </a:extLst>
          </p:cNvPr>
          <p:cNvSpPr txBox="1"/>
          <p:nvPr/>
        </p:nvSpPr>
        <p:spPr>
          <a:xfrm>
            <a:off x="5502866" y="6155555"/>
            <a:ext cx="31238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altLang="it-IT" sz="1100" i="1" dirty="0"/>
              <a:t>Possibili più risposte.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C85A759-30D2-32B2-3BF3-0A5114B2C4C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34561" y="1390571"/>
            <a:ext cx="7636877" cy="45228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8C7E6-32E0-9F73-76A2-B3D242757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547AEA1A-4C78-E471-ACF9-D1CB3D744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B1E6661-804A-1177-2869-B02CEC9B9BBA}"/>
              </a:ext>
            </a:extLst>
          </p:cNvPr>
          <p:cNvSpPr txBox="1"/>
          <p:nvPr/>
        </p:nvSpPr>
        <p:spPr>
          <a:xfrm>
            <a:off x="2599686" y="908050"/>
            <a:ext cx="477965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 quale/quali motivo ha contattato il call center? 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F0DDC15F-7E82-B156-2E61-FBBC09C7F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066B7D8C-15EA-4711-D51A-63EF12C4B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349400"/>
              </p:ext>
            </p:extLst>
          </p:nvPr>
        </p:nvGraphicFramePr>
        <p:xfrm>
          <a:off x="1029333" y="1446145"/>
          <a:ext cx="7774310" cy="4721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2223">
                  <a:extLst>
                    <a:ext uri="{9D8B030D-6E8A-4147-A177-3AD203B41FA5}">
                      <a16:colId xmlns:a16="http://schemas.microsoft.com/office/drawing/2014/main" val="4175530702"/>
                    </a:ext>
                  </a:extLst>
                </a:gridCol>
                <a:gridCol w="1224029">
                  <a:extLst>
                    <a:ext uri="{9D8B030D-6E8A-4147-A177-3AD203B41FA5}">
                      <a16:colId xmlns:a16="http://schemas.microsoft.com/office/drawing/2014/main" val="2472557831"/>
                    </a:ext>
                  </a:extLst>
                </a:gridCol>
                <a:gridCol w="1224029">
                  <a:extLst>
                    <a:ext uri="{9D8B030D-6E8A-4147-A177-3AD203B41FA5}">
                      <a16:colId xmlns:a16="http://schemas.microsoft.com/office/drawing/2014/main" val="810734780"/>
                    </a:ext>
                  </a:extLst>
                </a:gridCol>
                <a:gridCol w="1224029">
                  <a:extLst>
                    <a:ext uri="{9D8B030D-6E8A-4147-A177-3AD203B41FA5}">
                      <a16:colId xmlns:a16="http://schemas.microsoft.com/office/drawing/2014/main" val="4003221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u="none" strike="noStrike" dirty="0">
                          <a:effectLst/>
                          <a:latin typeface="+mj-lt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87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05438"/>
                  </a:ext>
                </a:extLst>
              </a:tr>
              <a:tr h="227713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Nord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Sud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Montagna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7594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Acqua con poca pressione o mancanza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2,2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13,9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8199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Acqua torbida o con cattivi odori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2,2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3,7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634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Problemi sul contatore (perdite, guasto)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24,4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8,3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18,8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043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Pozzetto / chiusino danneggiato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1,1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2,8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725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Ripristino della pavimentazione stradale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1,1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0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4596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Perdita stradale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11,1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15,7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12,5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3465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Nuova fornitura-Cessazione fornitura-Chiusura contatore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17,8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15,7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15,6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686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Bolletta errata-non consegnata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8,9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2,8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51076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Cambio indirizzo-Modifica dati del contratto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5,6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5471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Autolettura del contatore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24,4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19,4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3,1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60846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Info per pagamento della bolletta-tariffe-orari di apertura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15,6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17,6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9,4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91854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Informazioni sui documenti da presentare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13,3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5,6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6,3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80406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Non ricordo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6,7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1,9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0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3579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Altro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5,6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13,0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21,9</a:t>
                      </a: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285966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F5F028FC-018E-5182-CC49-48EEB3E625ED}"/>
              </a:ext>
            </a:extLst>
          </p:cNvPr>
          <p:cNvSpPr txBox="1"/>
          <p:nvPr/>
        </p:nvSpPr>
        <p:spPr>
          <a:xfrm>
            <a:off x="5502866" y="6199799"/>
            <a:ext cx="31238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altLang="it-IT" sz="1100" i="1" dirty="0"/>
              <a:t>Possibili più risposte.</a:t>
            </a:r>
          </a:p>
        </p:txBody>
      </p:sp>
    </p:spTree>
    <p:extLst>
      <p:ext uri="{BB962C8B-B14F-4D97-AF65-F5344CB8AC3E}">
        <p14:creationId xmlns:p14="http://schemas.microsoft.com/office/powerpoint/2010/main" val="257839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2E6B7-4E3D-5410-1D51-38A81E03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02550675-9461-AC09-D902-C2B6D4257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BD0455-2D5A-8931-7145-2BC14707DCFE}"/>
              </a:ext>
            </a:extLst>
          </p:cNvPr>
          <p:cNvSpPr txBox="1"/>
          <p:nvPr/>
        </p:nvSpPr>
        <p:spPr>
          <a:xfrm>
            <a:off x="2323643" y="908050"/>
            <a:ext cx="5331740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L’operatore che le ha risposto, si è qualificato al telefono?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5D4FADF5-0037-13D3-CA56-35A22FDFC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F45C0FB-907B-7416-60BE-D02D5E57509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068513" y="1905000"/>
            <a:ext cx="5770562" cy="3478213"/>
          </a:xfrm>
          <a:prstGeom prst="rect">
            <a:avLst/>
          </a:prstGeom>
        </p:spPr>
      </p:pic>
      <p:sp>
        <p:nvSpPr>
          <p:cNvPr id="4" name="CasellaDiTesto 2">
            <a:extLst>
              <a:ext uri="{FF2B5EF4-FFF2-40B4-BE49-F238E27FC236}">
                <a16:creationId xmlns:a16="http://schemas.microsoft.com/office/drawing/2014/main" id="{92F42844-7B2C-2375-203A-C9699B53C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370" y="5949950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N=232</a:t>
            </a:r>
          </a:p>
        </p:txBody>
      </p:sp>
    </p:spTree>
    <p:extLst>
      <p:ext uri="{BB962C8B-B14F-4D97-AF65-F5344CB8AC3E}">
        <p14:creationId xmlns:p14="http://schemas.microsoft.com/office/powerpoint/2010/main" val="23722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231D1-B0D0-23B4-D508-6BF6D263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7DF63CFE-BE2E-D6AC-44D1-4F47FC197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3FA2B54-BBD0-F77C-2541-F75CFDCFFA93}"/>
              </a:ext>
            </a:extLst>
          </p:cNvPr>
          <p:cNvSpPr txBox="1"/>
          <p:nvPr/>
        </p:nvSpPr>
        <p:spPr>
          <a:xfrm>
            <a:off x="2069275" y="778827"/>
            <a:ext cx="5767450" cy="57888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+mj-lt"/>
              </a:rPr>
              <a:t>Per i seguenti aspetti relativi alla relazione con gli operatori del call center</a:t>
            </a: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+mj-lt"/>
              </a:rPr>
              <a:t>(1 = per nulla soddisfatto, 5 = pienamente soddisfatto)</a:t>
            </a: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30DB838D-9037-252A-4C74-36EB376D85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B08D831-D79D-27B2-465B-F9C4F8174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761221"/>
              </p:ext>
            </p:extLst>
          </p:nvPr>
        </p:nvGraphicFramePr>
        <p:xfrm>
          <a:off x="526625" y="1710584"/>
          <a:ext cx="8694731" cy="4156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5151">
                  <a:extLst>
                    <a:ext uri="{9D8B030D-6E8A-4147-A177-3AD203B41FA5}">
                      <a16:colId xmlns:a16="http://schemas.microsoft.com/office/drawing/2014/main" val="4175530702"/>
                    </a:ext>
                  </a:extLst>
                </a:gridCol>
                <a:gridCol w="1167395">
                  <a:extLst>
                    <a:ext uri="{9D8B030D-6E8A-4147-A177-3AD203B41FA5}">
                      <a16:colId xmlns:a16="http://schemas.microsoft.com/office/drawing/2014/main" val="3654632573"/>
                    </a:ext>
                  </a:extLst>
                </a:gridCol>
                <a:gridCol w="1167395">
                  <a:extLst>
                    <a:ext uri="{9D8B030D-6E8A-4147-A177-3AD203B41FA5}">
                      <a16:colId xmlns:a16="http://schemas.microsoft.com/office/drawing/2014/main" val="2472557831"/>
                    </a:ext>
                  </a:extLst>
                </a:gridCol>
                <a:gridCol w="1167395">
                  <a:extLst>
                    <a:ext uri="{9D8B030D-6E8A-4147-A177-3AD203B41FA5}">
                      <a16:colId xmlns:a16="http://schemas.microsoft.com/office/drawing/2014/main" val="810734780"/>
                    </a:ext>
                  </a:extLst>
                </a:gridCol>
                <a:gridCol w="1167395">
                  <a:extLst>
                    <a:ext uri="{9D8B030D-6E8A-4147-A177-3AD203B41FA5}">
                      <a16:colId xmlns:a16="http://schemas.microsoft.com/office/drawing/2014/main" val="3974177200"/>
                    </a:ext>
                  </a:extLst>
                </a:gridCol>
              </a:tblGrid>
              <a:tr h="251997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</a:p>
                    <a:p>
                      <a:pPr algn="ctr" fontAlgn="b"/>
                      <a:endParaRPr lang="it-IT" sz="1600" b="1" u="none" strike="noStrike" dirty="0">
                        <a:effectLst/>
                        <a:latin typeface="+mj-lt"/>
                      </a:endParaRP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effectLst/>
                          <a:latin typeface="+mj-lt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87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05438"/>
                  </a:ext>
                </a:extLst>
              </a:tr>
              <a:tr h="251997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  <a:endParaRPr lang="it-IT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Nord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Sud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Montagna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7594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La facilità di trovare la linea libera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3,85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8199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La capacità dell'azienda di risolvere i problemi o le richieste nel minor tempo possibile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3,86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6341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La chiarezza nelle risposte ricevute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3,83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0439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La cortesia degli operatori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3,93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72558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La competenza degli operatori nel rispondere alla sua richiesta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4,20</a:t>
                      </a:r>
                      <a:endParaRPr lang="it-IT" sz="1400" b="1" i="0" u="none" strike="noStrike" dirty="0">
                        <a:solidFill>
                          <a:srgbClr val="00B05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4596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L'iniziativa del personale e l'immediata comprensione dei problemi sottoposti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3,96</a:t>
                      </a:r>
                      <a:endParaRPr lang="it-IT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3465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 tempi di attesa al telefono per parlare con l'operatore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it-IT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5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3,65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68630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98307D-E546-2838-967F-F79059716332}"/>
              </a:ext>
            </a:extLst>
          </p:cNvPr>
          <p:cNvSpPr txBox="1"/>
          <p:nvPr/>
        </p:nvSpPr>
        <p:spPr>
          <a:xfrm>
            <a:off x="7515655" y="5913438"/>
            <a:ext cx="1880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/>
              <a:t>Valori medi; Scala 1:5</a:t>
            </a:r>
          </a:p>
        </p:txBody>
      </p:sp>
    </p:spTree>
    <p:extLst>
      <p:ext uri="{BB962C8B-B14F-4D97-AF65-F5344CB8AC3E}">
        <p14:creationId xmlns:p14="http://schemas.microsoft.com/office/powerpoint/2010/main" val="32912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4F0DB-5FA7-8C90-BCD7-EDB0521DA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63950663-688E-F652-DE6E-19B6D1518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99D64742-9C44-2967-DB08-B28C3E8361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DA73A9A-7F74-19BA-ABD9-C7066EA220CC}"/>
              </a:ext>
            </a:extLst>
          </p:cNvPr>
          <p:cNvSpPr txBox="1"/>
          <p:nvPr/>
        </p:nvSpPr>
        <p:spPr>
          <a:xfrm>
            <a:off x="7737524" y="5876925"/>
            <a:ext cx="1576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i="1" dirty="0"/>
              <a:t>Valori medi; Scala 1:5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C684770-62DA-0E4B-AB0D-5F5F765E22E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08138" y="1408371"/>
            <a:ext cx="7689723" cy="436529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B17431C-A412-2B23-7DC2-781976440192}"/>
              </a:ext>
            </a:extLst>
          </p:cNvPr>
          <p:cNvSpPr txBox="1"/>
          <p:nvPr/>
        </p:nvSpPr>
        <p:spPr>
          <a:xfrm>
            <a:off x="2069275" y="778827"/>
            <a:ext cx="5767450" cy="57888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+mj-lt"/>
              </a:rPr>
              <a:t>Per i seguenti aspetti relativi alla relazione con gli operatori del call center</a:t>
            </a: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+mj-lt"/>
              </a:rPr>
              <a:t>(1 = per nulla soddisfatto, 5 = pienamente soddisfatto)</a:t>
            </a:r>
          </a:p>
        </p:txBody>
      </p:sp>
    </p:spTree>
    <p:extLst>
      <p:ext uri="{BB962C8B-B14F-4D97-AF65-F5344CB8AC3E}">
        <p14:creationId xmlns:p14="http://schemas.microsoft.com/office/powerpoint/2010/main" val="244534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A04D-8477-B044-33F5-1CEBEE984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B097C962-24EE-C728-917C-E07C431D5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8B968F92-B47C-AFE8-81F8-4845FF4B7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3342122-A5DF-2F1C-246C-F2AFA79325F4}"/>
              </a:ext>
            </a:extLst>
          </p:cNvPr>
          <p:cNvSpPr txBox="1"/>
          <p:nvPr/>
        </p:nvSpPr>
        <p:spPr>
          <a:xfrm>
            <a:off x="5389025" y="6520110"/>
            <a:ext cx="31238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altLang="it-IT" sz="1100" i="1" dirty="0"/>
              <a:t>Possibili più risposte.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22BD5A-000B-C705-ACA0-2D95CA03274D}"/>
              </a:ext>
            </a:extLst>
          </p:cNvPr>
          <p:cNvSpPr txBox="1"/>
          <p:nvPr/>
        </p:nvSpPr>
        <p:spPr>
          <a:xfrm>
            <a:off x="2737243" y="778841"/>
            <a:ext cx="4504540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+mj-lt"/>
              </a:rPr>
              <a:t>Considerando la relazione con l’operatore del call center, che voto dà a Livenza Tagliamento Acque?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E3E49F6-68A9-CEE7-441E-93D1AF617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04" y="1649043"/>
            <a:ext cx="2315876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90C1A90-F738-A75D-6020-0DB31082AE3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920442" y="3867178"/>
            <a:ext cx="6300000" cy="2448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3AEFB0-AE81-FE20-008D-5366C4260D76}"/>
              </a:ext>
            </a:extLst>
          </p:cNvPr>
          <p:cNvSpPr txBox="1"/>
          <p:nvPr/>
        </p:nvSpPr>
        <p:spPr>
          <a:xfrm>
            <a:off x="6857192" y="3168535"/>
            <a:ext cx="13516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altLang="it-IT" sz="1200" i="1" dirty="0"/>
              <a:t>Valori medi </a:t>
            </a:r>
          </a:p>
          <a:p>
            <a:pPr algn="r"/>
            <a:r>
              <a:rPr lang="it-IT" altLang="it-IT" sz="1200" i="1" dirty="0"/>
              <a:t>scala 1:10</a:t>
            </a: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E72F6A0-B566-C961-C97F-395B9ED7567B}"/>
              </a:ext>
            </a:extLst>
          </p:cNvPr>
          <p:cNvSpPr txBox="1"/>
          <p:nvPr/>
        </p:nvSpPr>
        <p:spPr>
          <a:xfrm>
            <a:off x="1749513" y="3425269"/>
            <a:ext cx="65114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N= 232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957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2F2D6-C0E6-456B-B1BD-E2F462B3D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F9C8A4D-65B3-3189-20C0-63552308E854}"/>
              </a:ext>
            </a:extLst>
          </p:cNvPr>
          <p:cNvSpPr txBox="1"/>
          <p:nvPr/>
        </p:nvSpPr>
        <p:spPr>
          <a:xfrm>
            <a:off x="2133152" y="908050"/>
            <a:ext cx="5639696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+mj-lt"/>
              </a:rPr>
              <a:t>Considerando la relazione con l’operatore del call center, che voto dà a Livenza Tagliamento Acque?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80352D95-A4C5-2CB8-8E22-5D1827DD9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– Servizio chiamate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874E7575-1EB7-CA88-7A9E-07895F331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6D04F077-AFF7-F308-273F-F68FC6135773}"/>
              </a:ext>
            </a:extLst>
          </p:cNvPr>
          <p:cNvSpPr/>
          <p:nvPr/>
        </p:nvSpPr>
        <p:spPr bwMode="auto">
          <a:xfrm>
            <a:off x="6754722" y="2409181"/>
            <a:ext cx="295130" cy="929699"/>
          </a:xfrm>
          <a:prstGeom prst="righ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Parentesi graffa chiusa 7">
            <a:extLst>
              <a:ext uri="{FF2B5EF4-FFF2-40B4-BE49-F238E27FC236}">
                <a16:creationId xmlns:a16="http://schemas.microsoft.com/office/drawing/2014/main" id="{46A61F3F-E384-9FD7-1DA8-EBD2C27D2F19}"/>
              </a:ext>
            </a:extLst>
          </p:cNvPr>
          <p:cNvSpPr/>
          <p:nvPr/>
        </p:nvSpPr>
        <p:spPr bwMode="auto">
          <a:xfrm>
            <a:off x="6844174" y="4184373"/>
            <a:ext cx="242426" cy="1470991"/>
          </a:xfrm>
          <a:prstGeom prst="rightBrac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9BE3F3E-3941-7E0A-2B0F-4D9121CDF26B}"/>
              </a:ext>
            </a:extLst>
          </p:cNvPr>
          <p:cNvSpPr txBox="1"/>
          <p:nvPr/>
        </p:nvSpPr>
        <p:spPr>
          <a:xfrm>
            <a:off x="7269563" y="2552678"/>
            <a:ext cx="1440873" cy="584775"/>
          </a:xfrm>
          <a:prstGeom prst="rect">
            <a:avLst/>
          </a:prstGeom>
          <a:solidFill>
            <a:srgbClr val="70AD4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8 a 10</a:t>
            </a:r>
          </a:p>
          <a:p>
            <a:pPr algn="ctr"/>
            <a:r>
              <a:rPr lang="it-IT" sz="1600" dirty="0">
                <a:latin typeface="+mj-lt"/>
              </a:rPr>
              <a:t>63,1%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BE63AAA-23F5-9951-B46C-1A97AFED9E98}"/>
              </a:ext>
            </a:extLst>
          </p:cNvPr>
          <p:cNvSpPr txBox="1"/>
          <p:nvPr/>
        </p:nvSpPr>
        <p:spPr>
          <a:xfrm>
            <a:off x="7287489" y="4582167"/>
            <a:ext cx="1440873" cy="58477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1 a 5</a:t>
            </a:r>
          </a:p>
          <a:p>
            <a:pPr algn="ctr"/>
            <a:r>
              <a:rPr lang="it-IT" sz="1600" dirty="0">
                <a:latin typeface="+mj-lt"/>
              </a:rPr>
              <a:t>16,9%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DF7E64B-C5CB-46C4-998E-732285354991}"/>
              </a:ext>
            </a:extLst>
          </p:cNvPr>
          <p:cNvSpPr txBox="1"/>
          <p:nvPr/>
        </p:nvSpPr>
        <p:spPr>
          <a:xfrm>
            <a:off x="357809" y="5913438"/>
            <a:ext cx="1288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Valori percentuali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FF3FE35-6D2C-DE77-5240-CC8F2FC5EE6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5865" y="2258622"/>
            <a:ext cx="6047420" cy="351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1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FDD12D47-7430-4D3A-A78D-FDBD4B3BB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- Relazione operatore al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464E464-7C21-4496-94D2-8E5E17027C5D}"/>
              </a:ext>
            </a:extLst>
          </p:cNvPr>
          <p:cNvSpPr txBox="1"/>
          <p:nvPr/>
        </p:nvSpPr>
        <p:spPr>
          <a:xfrm>
            <a:off x="3102077" y="953256"/>
            <a:ext cx="3701845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I DUE aspetti più importanti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9879" name="CasellaDiTesto 2">
            <a:extLst>
              <a:ext uri="{FF2B5EF4-FFF2-40B4-BE49-F238E27FC236}">
                <a16:creationId xmlns:a16="http://schemas.microsoft.com/office/drawing/2014/main" id="{7C046F90-ACE5-4215-B706-37B513CB7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6340" y="5672137"/>
            <a:ext cx="1498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i="1" dirty="0"/>
              <a:t>Valori percentuali</a:t>
            </a: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E0E20CB1-7CF6-402D-ACF9-47D532A7B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C960109-A2F3-B2F6-BB82-50A015026D4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49338" y="1466850"/>
            <a:ext cx="7734300" cy="424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0E4113C3-AC61-4C12-9F56-339258D3F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- Relazione operatore al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F9EA2AE-A59D-424D-BADB-677EBA90528F}"/>
              </a:ext>
            </a:extLst>
          </p:cNvPr>
          <p:cNvSpPr txBox="1"/>
          <p:nvPr/>
        </p:nvSpPr>
        <p:spPr>
          <a:xfrm>
            <a:off x="3002858" y="947108"/>
            <a:ext cx="3701845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L'aspetto MENO importante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927" name="CasellaDiTesto 2">
            <a:extLst>
              <a:ext uri="{FF2B5EF4-FFF2-40B4-BE49-F238E27FC236}">
                <a16:creationId xmlns:a16="http://schemas.microsoft.com/office/drawing/2014/main" id="{D16C1834-C3BA-45A9-AA0C-BE11FC350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4260" y="5673725"/>
            <a:ext cx="13668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i="1" dirty="0"/>
              <a:t>Valori percentuali</a:t>
            </a:r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8BF64F1A-4D27-4148-9308-02B5E639E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A21D4D8C-E1CC-EF44-2FE9-09DF5B8535E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42194" y="1496652"/>
            <a:ext cx="7748587" cy="4159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CF02E43-E936-5B17-2AD6-1C6B6A01E94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74701" y="1162050"/>
            <a:ext cx="8351837" cy="468630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47487CC5-E32D-4B00-B39C-F4F6D83E3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714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- Relazione operatore al call center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1600" b="1" i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(mappa "relativa" delle priorità)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Immagine 3">
            <a:extLst>
              <a:ext uri="{FF2B5EF4-FFF2-40B4-BE49-F238E27FC236}">
                <a16:creationId xmlns:a16="http://schemas.microsoft.com/office/drawing/2014/main" id="{CE876E96-63F9-4992-A04D-41F50FBDB0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">
            <a:extLst>
              <a:ext uri="{FF2B5EF4-FFF2-40B4-BE49-F238E27FC236}">
                <a16:creationId xmlns:a16="http://schemas.microsoft.com/office/drawing/2014/main" id="{876FBBD7-8EF1-4363-9AF0-DA5B358F7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5848350"/>
            <a:ext cx="6445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sz="1400" i="1"/>
              <a:t>soddisfazione</a:t>
            </a:r>
          </a:p>
        </p:txBody>
      </p:sp>
      <p:sp>
        <p:nvSpPr>
          <p:cNvPr id="8" name="CasellaDiTesto 4">
            <a:extLst>
              <a:ext uri="{FF2B5EF4-FFF2-40B4-BE49-F238E27FC236}">
                <a16:creationId xmlns:a16="http://schemas.microsoft.com/office/drawing/2014/main" id="{7116E839-C5C9-47E9-B1EA-567EDA5C9B0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568450" y="3275013"/>
            <a:ext cx="4378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sz="1400" i="1"/>
              <a:t>importanza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6E38DC-1ACA-4FC3-AC20-B33AB7FC2072}"/>
              </a:ext>
            </a:extLst>
          </p:cNvPr>
          <p:cNvSpPr txBox="1"/>
          <p:nvPr/>
        </p:nvSpPr>
        <p:spPr>
          <a:xfrm>
            <a:off x="2623103" y="2730086"/>
            <a:ext cx="4920698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H – Conclusione della pratica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N=232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E6D5-866E-6E1B-6F85-DE502CC8E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7B30B4F-90FB-B158-8B30-38B3128F85DF}"/>
              </a:ext>
            </a:extLst>
          </p:cNvPr>
          <p:cNvSpPr txBox="1"/>
          <p:nvPr/>
        </p:nvSpPr>
        <p:spPr>
          <a:xfrm>
            <a:off x="2619564" y="693751"/>
            <a:ext cx="4739897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Dopo quanto tempo ha ricevuto risposta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alla richiesta che ha presentato?</a:t>
            </a:r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C40DD31D-281E-78C7-7FB1-E9F3381ED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F9765A-FA82-04EE-8EB0-836915B44D6A}"/>
              </a:ext>
            </a:extLst>
          </p:cNvPr>
          <p:cNvSpPr txBox="1"/>
          <p:nvPr/>
        </p:nvSpPr>
        <p:spPr>
          <a:xfrm>
            <a:off x="526775" y="149086"/>
            <a:ext cx="34147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 – Conclusione della pratica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090330-5C78-C5C0-41D8-C68A17B79D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-3175" y="1628775"/>
            <a:ext cx="4148138" cy="243363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E9D94C5-4AFF-BA90-961E-9CAA0C7FBAD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146550" y="2554288"/>
            <a:ext cx="5761038" cy="3290887"/>
          </a:xfrm>
          <a:prstGeom prst="rect">
            <a:avLst/>
          </a:prstGeom>
        </p:spPr>
      </p:pic>
      <p:sp>
        <p:nvSpPr>
          <p:cNvPr id="67586" name="CasellaDiTesto 2">
            <a:extLst>
              <a:ext uri="{FF2B5EF4-FFF2-40B4-BE49-F238E27FC236}">
                <a16:creationId xmlns:a16="http://schemas.microsoft.com/office/drawing/2014/main" id="{2A221692-193C-E7D3-772C-BBA19E64C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8694" y="3786188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N=232</a:t>
            </a:r>
          </a:p>
        </p:txBody>
      </p:sp>
    </p:spTree>
    <p:extLst>
      <p:ext uri="{BB962C8B-B14F-4D97-AF65-F5344CB8AC3E}">
        <p14:creationId xmlns:p14="http://schemas.microsoft.com/office/powerpoint/2010/main" val="31969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1448D-6BFA-05C8-2E80-BFA5BD04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60D7183-74BC-C44A-2DC2-8BFCB4D535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146550" y="2589213"/>
            <a:ext cx="5761038" cy="330041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D53F091-6297-8399-268B-709B942BC0E8}"/>
              </a:ext>
            </a:extLst>
          </p:cNvPr>
          <p:cNvSpPr txBox="1"/>
          <p:nvPr/>
        </p:nvSpPr>
        <p:spPr>
          <a:xfrm>
            <a:off x="2619564" y="693751"/>
            <a:ext cx="4739897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Attraverso il contatto con il call center è riuscito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 risolvere la sua richiesta?</a:t>
            </a:r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193582CF-2689-6665-0DFE-015EB48357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3DEBD2F-28FA-18A2-FFCA-AE8E4F833E1F}"/>
              </a:ext>
            </a:extLst>
          </p:cNvPr>
          <p:cNvSpPr txBox="1"/>
          <p:nvPr/>
        </p:nvSpPr>
        <p:spPr>
          <a:xfrm>
            <a:off x="526775" y="149086"/>
            <a:ext cx="34147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 – Conclusione della pratica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30D9BDD-7A26-43DF-EC9F-5EA7038711B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1633538"/>
            <a:ext cx="4141788" cy="2439987"/>
          </a:xfrm>
          <a:prstGeom prst="rect">
            <a:avLst/>
          </a:prstGeom>
        </p:spPr>
      </p:pic>
      <p:sp>
        <p:nvSpPr>
          <p:cNvPr id="2" name="CasellaDiTesto 2">
            <a:extLst>
              <a:ext uri="{FF2B5EF4-FFF2-40B4-BE49-F238E27FC236}">
                <a16:creationId xmlns:a16="http://schemas.microsoft.com/office/drawing/2014/main" id="{218EB517-5CFF-87C7-9E90-C1AF3DCC2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8694" y="3786188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N=232</a:t>
            </a:r>
          </a:p>
        </p:txBody>
      </p:sp>
    </p:spTree>
    <p:extLst>
      <p:ext uri="{BB962C8B-B14F-4D97-AF65-F5344CB8AC3E}">
        <p14:creationId xmlns:p14="http://schemas.microsoft.com/office/powerpoint/2010/main" val="160344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BACAC-0FE2-77B3-482A-EF1DFF5D0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asellaDiTesto 2">
            <a:extLst>
              <a:ext uri="{FF2B5EF4-FFF2-40B4-BE49-F238E27FC236}">
                <a16:creationId xmlns:a16="http://schemas.microsoft.com/office/drawing/2014/main" id="{1081767D-D688-E6B5-C040-A2B0D6AB8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0662" y="5949950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N=232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BAD7A79-D08E-E588-F16D-37CDCEE4AB8F}"/>
              </a:ext>
            </a:extLst>
          </p:cNvPr>
          <p:cNvSpPr txBox="1"/>
          <p:nvPr/>
        </p:nvSpPr>
        <p:spPr>
          <a:xfrm>
            <a:off x="1965834" y="908050"/>
            <a:ext cx="6047358" cy="177069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È a conoscenza che è stato istituito dall'Autorità ARERA il Servizio di Conciliazione per mettere a disposizione dei clienti finali del servizio idrico integrato una procedura semplice e veloce di risoluzione di eventuali controversie con gli operatori e i gestori, mediante l'intervento di un conciliatore appositamente formato in mediazione sui settori regolati che aiuta le parti a trovare un accordo?</a:t>
            </a:r>
            <a:endParaRPr lang="it-IT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34B3068E-468E-FCBA-8B08-B0A39C24A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35D3C78-A8F2-9422-E99B-D639414631FD}"/>
              </a:ext>
            </a:extLst>
          </p:cNvPr>
          <p:cNvSpPr txBox="1"/>
          <p:nvPr/>
        </p:nvSpPr>
        <p:spPr>
          <a:xfrm>
            <a:off x="526775" y="149086"/>
            <a:ext cx="34147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 – Conclusione della pratica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E06A724-BEDF-9B69-2161-F2B1DC25131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35957" y="2817029"/>
            <a:ext cx="5107111" cy="299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3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DA26E582-D219-4AA4-B601-D7CA3E6FC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63" name="CasellaDiTesto 1">
            <a:extLst>
              <a:ext uri="{FF2B5EF4-FFF2-40B4-BE49-F238E27FC236}">
                <a16:creationId xmlns:a16="http://schemas.microsoft.com/office/drawing/2014/main" id="{E94F46C5-BB4A-446B-B61C-F4F472D3C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34" y="775598"/>
            <a:ext cx="8208963" cy="115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altLang="it-IT" sz="1600" dirty="0"/>
              <a:t>La </a:t>
            </a:r>
            <a:r>
              <a:rPr lang="it-IT" altLang="it-IT" sz="1600" b="1" dirty="0"/>
              <a:t>valutazione complessiva </a:t>
            </a:r>
            <a:r>
              <a:rPr lang="it-IT" altLang="it-IT" sz="1600" dirty="0"/>
              <a:t>espressa da coloro che hanno contattato il </a:t>
            </a:r>
            <a:r>
              <a:rPr lang="it-IT" altLang="it-IT" sz="1600" b="1" dirty="0"/>
              <a:t>call center </a:t>
            </a:r>
            <a:r>
              <a:rPr lang="it-IT" altLang="it-IT" sz="1600" dirty="0"/>
              <a:t>di LTA è </a:t>
            </a:r>
            <a:r>
              <a:rPr lang="it-IT" altLang="it-IT" sz="1600" b="1" dirty="0"/>
              <a:t>positiva </a:t>
            </a:r>
            <a:r>
              <a:rPr lang="it-IT" altLang="it-IT" sz="1600" dirty="0"/>
              <a:t>(7,63). Il 51,7% degli utenti ha ricevuto risposta immediata alla loro richiesta. Il 72,6% dichiara di aver risolto completamente la necessità presentata al call center .</a:t>
            </a:r>
          </a:p>
        </p:txBody>
      </p:sp>
      <p:pic>
        <p:nvPicPr>
          <p:cNvPr id="6" name="Immagine 3">
            <a:extLst>
              <a:ext uri="{FF2B5EF4-FFF2-40B4-BE49-F238E27FC236}">
                <a16:creationId xmlns:a16="http://schemas.microsoft.com/office/drawing/2014/main" id="{202D2A13-2AD3-4B91-B4D5-DBE63EBB5E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C26D5B-21CD-388C-FFB4-F71D497D639B}"/>
              </a:ext>
            </a:extLst>
          </p:cNvPr>
          <p:cNvSpPr txBox="1"/>
          <p:nvPr/>
        </p:nvSpPr>
        <p:spPr>
          <a:xfrm>
            <a:off x="755374" y="2146852"/>
            <a:ext cx="680026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Gli </a:t>
            </a:r>
            <a:r>
              <a:rPr lang="it-IT" sz="1600" b="1" dirty="0"/>
              <a:t>aspetti </a:t>
            </a:r>
            <a:r>
              <a:rPr lang="it-IT" sz="1600" dirty="0"/>
              <a:t>valutati come </a:t>
            </a:r>
            <a:r>
              <a:rPr lang="it-IT" sz="1600" b="1" dirty="0"/>
              <a:t>più importanti </a:t>
            </a:r>
            <a:r>
              <a:rPr lang="it-IT" sz="1600" dirty="0"/>
              <a:t>risultano essere</a:t>
            </a:r>
            <a:r>
              <a:rPr lang="it-IT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la capacità di risolvere il problema/richieste nel minor tempo possibile;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la competenza degli operatori;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l’immediata comprensione del problema.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A4A6D9-1BE5-BBC9-9B5D-2ED45BA09255}"/>
              </a:ext>
            </a:extLst>
          </p:cNvPr>
          <p:cNvSpPr txBox="1"/>
          <p:nvPr/>
        </p:nvSpPr>
        <p:spPr>
          <a:xfrm>
            <a:off x="775252" y="3508513"/>
            <a:ext cx="51203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Gli</a:t>
            </a:r>
            <a:r>
              <a:rPr lang="it-IT" sz="1600" b="1" dirty="0"/>
              <a:t> aspetti </a:t>
            </a:r>
            <a:r>
              <a:rPr lang="it-IT" sz="1600" dirty="0"/>
              <a:t>valutati come </a:t>
            </a:r>
            <a:r>
              <a:rPr lang="it-IT" sz="1600" b="1" dirty="0"/>
              <a:t>meno importanti </a:t>
            </a:r>
            <a:r>
              <a:rPr lang="it-IT" sz="1600" dirty="0"/>
              <a:t>risultano essere: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i tempi di attesa per parlare con l’operatore;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la facilità di trovare la linea telefonica libera.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070E853-867F-45A9-75E8-4CD2F569E3AC}"/>
              </a:ext>
            </a:extLst>
          </p:cNvPr>
          <p:cNvSpPr txBox="1"/>
          <p:nvPr/>
        </p:nvSpPr>
        <p:spPr>
          <a:xfrm>
            <a:off x="812800" y="4651513"/>
            <a:ext cx="82073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La zona con il punteggio maggiore per la soddisfazione del servizio è la zona Nord (7,82), seguita dalla zona Sud (7,61) e dalla Montagna (7,13).</a:t>
            </a:r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41366-1B7B-B28A-9B44-D1146ED6D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FD57C663-A279-C074-2079-D00A9D950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Immagine 3">
            <a:extLst>
              <a:ext uri="{FF2B5EF4-FFF2-40B4-BE49-F238E27FC236}">
                <a16:creationId xmlns:a16="http://schemas.microsoft.com/office/drawing/2014/main" id="{1EC3DBC1-65C1-CCED-DFBB-5542D204B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2"/>
          <a:stretch/>
        </p:blipFill>
        <p:spPr bwMode="auto">
          <a:xfrm>
            <a:off x="7064787" y="29496"/>
            <a:ext cx="855852" cy="50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CBC886E-92EF-32D1-B72C-DC78547A0775}"/>
              </a:ext>
            </a:extLst>
          </p:cNvPr>
          <p:cNvSpPr txBox="1"/>
          <p:nvPr/>
        </p:nvSpPr>
        <p:spPr>
          <a:xfrm>
            <a:off x="775253" y="871883"/>
            <a:ext cx="4469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I </a:t>
            </a:r>
            <a:r>
              <a:rPr lang="it-IT" sz="1600" b="1" dirty="0"/>
              <a:t>punti di forza </a:t>
            </a:r>
            <a:r>
              <a:rPr lang="it-IT" sz="1600" dirty="0"/>
              <a:t>del servizio emersi sono stati: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la cortesia e la competenza degli operatori;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l’immediata comprensione del problema.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A8A7A65-D080-8532-72EC-A89F71C1FDC7}"/>
              </a:ext>
            </a:extLst>
          </p:cNvPr>
          <p:cNvSpPr txBox="1"/>
          <p:nvPr/>
        </p:nvSpPr>
        <p:spPr>
          <a:xfrm>
            <a:off x="755374" y="1977887"/>
            <a:ext cx="63049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Gli </a:t>
            </a:r>
            <a:r>
              <a:rPr lang="it-IT" sz="1600" b="1" dirty="0"/>
              <a:t>aspetti critici</a:t>
            </a:r>
            <a:r>
              <a:rPr lang="it-IT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la chiarezza delle risposte ricevute;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La capacità di rispondere alle richieste nel minor tempo possibile.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90C7700-BBC3-E545-E44B-A82CE86D9B9C}"/>
              </a:ext>
            </a:extLst>
          </p:cNvPr>
          <p:cNvSpPr txBox="1"/>
          <p:nvPr/>
        </p:nvSpPr>
        <p:spPr>
          <a:xfrm>
            <a:off x="755374" y="3160645"/>
            <a:ext cx="8301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L’unico </a:t>
            </a:r>
            <a:r>
              <a:rPr lang="it-IT" sz="1600" b="1" dirty="0"/>
              <a:t>aspetto da monitorare </a:t>
            </a:r>
            <a:r>
              <a:rPr lang="it-IT" sz="1600" dirty="0"/>
              <a:t>è risultata la facilità di trovare la linea libera, pur essendo tra gli aspetti valutati come meno importanti dagli utenti.</a:t>
            </a:r>
          </a:p>
        </p:txBody>
      </p:sp>
    </p:spTree>
    <p:extLst>
      <p:ext uri="{BB962C8B-B14F-4D97-AF65-F5344CB8AC3E}">
        <p14:creationId xmlns:p14="http://schemas.microsoft.com/office/powerpoint/2010/main" val="295469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55813-C3AA-6C29-84B1-33B516F6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6208BB8-B5C3-D5A4-9E8D-1D64E2A0ED2A}"/>
              </a:ext>
            </a:extLst>
          </p:cNvPr>
          <p:cNvSpPr txBox="1"/>
          <p:nvPr/>
        </p:nvSpPr>
        <p:spPr>
          <a:xfrm>
            <a:off x="2762250" y="2968625"/>
            <a:ext cx="4381500" cy="92075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I – Altri canali di contatto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N=162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58D4792-9B73-3E0C-8F63-8E17EFCB1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47" y="2467180"/>
            <a:ext cx="682706" cy="50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42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B98799E-0C0F-EF8A-DD03-44599EFF1D4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217988" y="2617788"/>
            <a:ext cx="5694362" cy="3314700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127AAA83-48AE-4ED6-A458-63C89E668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– Altri canali di contatto </a:t>
            </a:r>
            <a:r>
              <a:rPr lang="it-IT" alt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sportello on line, linea diretta, e-mail, fax)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5A5FDC5-F6AA-484E-A066-42604442079F}"/>
              </a:ext>
            </a:extLst>
          </p:cNvPr>
          <p:cNvSpPr txBox="1"/>
          <p:nvPr/>
        </p:nvSpPr>
        <p:spPr>
          <a:xfrm>
            <a:off x="3138590" y="757780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Attraverso questo canale di contatto è riuscito a risolvere la sua richiesta?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D4464B-9DE3-E5CD-1EE1-413E156FBF5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1598613"/>
            <a:ext cx="4197350" cy="2433637"/>
          </a:xfrm>
          <a:prstGeom prst="rect">
            <a:avLst/>
          </a:prstGeom>
        </p:spPr>
      </p:pic>
      <p:sp>
        <p:nvSpPr>
          <p:cNvPr id="100358" name="CasellaDiTesto 2">
            <a:extLst>
              <a:ext uri="{FF2B5EF4-FFF2-40B4-BE49-F238E27FC236}">
                <a16:creationId xmlns:a16="http://schemas.microsoft.com/office/drawing/2014/main" id="{FB1F2ABA-FD98-4084-B8D2-E8A502EC1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081" y="3756025"/>
            <a:ext cx="1252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N=162</a:t>
            </a:r>
          </a:p>
        </p:txBody>
      </p:sp>
    </p:spTree>
    <p:extLst>
      <p:ext uri="{BB962C8B-B14F-4D97-AF65-F5344CB8AC3E}">
        <p14:creationId xmlns:p14="http://schemas.microsoft.com/office/powerpoint/2010/main" val="212873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7376776E-8594-AC99-E902-7DA5ABD5EA1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991100" y="2451100"/>
            <a:ext cx="4492625" cy="261778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5E8F54C-6EEA-4D77-254E-CEC1B519DD3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77813" y="1849438"/>
            <a:ext cx="4495800" cy="2608262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ACEBA2DA-33C0-4288-B384-BC63A89EF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- Servizio contatto tramite internet, email/fax/lettera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BFA27E2-3B27-4D66-B498-AED7FA2F65B9}"/>
              </a:ext>
            </a:extLst>
          </p:cNvPr>
          <p:cNvSpPr txBox="1"/>
          <p:nvPr/>
        </p:nvSpPr>
        <p:spPr>
          <a:xfrm>
            <a:off x="800590" y="1087504"/>
            <a:ext cx="370184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È dovuto ricorrere a qualche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altro canale di contatto?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2407" name="CasellaDiTesto 2">
            <a:extLst>
              <a:ext uri="{FF2B5EF4-FFF2-40B4-BE49-F238E27FC236}">
                <a16:creationId xmlns:a16="http://schemas.microsoft.com/office/drawing/2014/main" id="{409D3152-5AA3-4880-BC3C-D68170498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4181475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N=162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F4221A-E246-4D79-BCC3-BDDC2512606C}"/>
              </a:ext>
            </a:extLst>
          </p:cNvPr>
          <p:cNvSpPr txBox="1"/>
          <p:nvPr/>
        </p:nvSpPr>
        <p:spPr>
          <a:xfrm>
            <a:off x="5391355" y="1892048"/>
            <a:ext cx="3701845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Quali?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45AE99F-4F60-40FB-B2AE-674D14CCBFB7}"/>
              </a:ext>
            </a:extLst>
          </p:cNvPr>
          <p:cNvGrpSpPr/>
          <p:nvPr/>
        </p:nvGrpSpPr>
        <p:grpSpPr>
          <a:xfrm rot="20508179">
            <a:off x="4009959" y="2019361"/>
            <a:ext cx="1252537" cy="1025855"/>
            <a:chOff x="4064206" y="2230605"/>
            <a:chExt cx="1166932" cy="732460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FACA3F84-64A9-4623-B961-CB52520A68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73" r="32330" b="16344"/>
            <a:stretch/>
          </p:blipFill>
          <p:spPr>
            <a:xfrm rot="17473255" flipV="1">
              <a:off x="4827000" y="2558927"/>
              <a:ext cx="252000" cy="556276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28D7702C-DF79-4C5C-94D5-09A546BFB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0" t="8147" r="5664" b="21829"/>
            <a:stretch/>
          </p:blipFill>
          <p:spPr>
            <a:xfrm rot="4850707">
              <a:off x="4071350" y="2223461"/>
              <a:ext cx="638605" cy="652894"/>
            </a:xfrm>
            <a:prstGeom prst="rect">
              <a:avLst/>
            </a:prstGeom>
          </p:spPr>
        </p:pic>
      </p:grpSp>
      <p:pic>
        <p:nvPicPr>
          <p:cNvPr id="12" name="Immagine 11">
            <a:extLst>
              <a:ext uri="{FF2B5EF4-FFF2-40B4-BE49-F238E27FC236}">
                <a16:creationId xmlns:a16="http://schemas.microsoft.com/office/drawing/2014/main" id="{739D172F-81CC-4EAB-9AB8-3B2809D0F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614" y="57355"/>
            <a:ext cx="682706" cy="50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2">
            <a:extLst>
              <a:ext uri="{FF2B5EF4-FFF2-40B4-BE49-F238E27FC236}">
                <a16:creationId xmlns:a16="http://schemas.microsoft.com/office/drawing/2014/main" id="{4E274D5D-382B-DED5-C573-CD1334A82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845" y="4792663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C4E3-A6AD-77B4-2035-625D04B4A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8264C315-5561-A246-8610-B1DCD666B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 - Conclusioni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DBDB4AF-5932-247D-4659-05CFEC16A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614" y="57355"/>
            <a:ext cx="682706" cy="50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3C6AF54-5F11-EB8B-17B4-9615747DD243}"/>
              </a:ext>
            </a:extLst>
          </p:cNvPr>
          <p:cNvSpPr txBox="1"/>
          <p:nvPr/>
        </p:nvSpPr>
        <p:spPr>
          <a:xfrm>
            <a:off x="849313" y="1160463"/>
            <a:ext cx="8207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Gli altri canali di contatto (</a:t>
            </a:r>
            <a:r>
              <a:rPr lang="it-IT" altLang="it-IT" sz="1600" dirty="0">
                <a:solidFill>
                  <a:srgbClr val="003366"/>
                </a:solidFill>
              </a:rPr>
              <a:t>internet, email/fax/lettera) sono risultati efficienti: il 76,5% degli utenti che vi si sono rivolti hanno vista risolversi la loro richiesta. </a:t>
            </a:r>
          </a:p>
          <a:p>
            <a:endParaRPr lang="it-IT" altLang="it-IT" sz="1600" dirty="0">
              <a:solidFill>
                <a:srgbClr val="003366"/>
              </a:solidFill>
            </a:endParaRPr>
          </a:p>
          <a:p>
            <a:r>
              <a:rPr lang="it-IT" altLang="it-IT" sz="1600" dirty="0">
                <a:solidFill>
                  <a:srgbClr val="003366"/>
                </a:solidFill>
              </a:rPr>
              <a:t>Solo il 14,8% è ricorso ad un altro canale di contatto. </a:t>
            </a:r>
          </a:p>
          <a:p>
            <a:endParaRPr lang="it-IT" altLang="it-IT" sz="1600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40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F4A5F79-611D-4039-B969-280489AEB78D}"/>
              </a:ext>
            </a:extLst>
          </p:cNvPr>
          <p:cNvSpPr txBox="1"/>
          <p:nvPr/>
        </p:nvSpPr>
        <p:spPr>
          <a:xfrm>
            <a:off x="2702615" y="2891597"/>
            <a:ext cx="43815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L – Prodotto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N=1.712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023A3A9-10EC-025E-9FF7-CE3CD0B1F1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4760245" y="2459453"/>
            <a:ext cx="458536" cy="510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E793A045-2355-4DC6-AD35-78DC37F9A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Prodotto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18DF444-F49B-46B1-A575-69475CB76C64}"/>
              </a:ext>
            </a:extLst>
          </p:cNvPr>
          <p:cNvSpPr txBox="1"/>
          <p:nvPr/>
        </p:nvSpPr>
        <p:spPr>
          <a:xfrm>
            <a:off x="2412361" y="913642"/>
            <a:ext cx="500825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Valutazione aspetti relativi all'erogazione dell'acqua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2647" name="CasellaDiTesto 2">
            <a:extLst>
              <a:ext uri="{FF2B5EF4-FFF2-40B4-BE49-F238E27FC236}">
                <a16:creationId xmlns:a16="http://schemas.microsoft.com/office/drawing/2014/main" id="{DCFE9768-755B-4940-9DB6-04D94E425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931" y="5474726"/>
            <a:ext cx="12525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it-IT" sz="1200" dirty="0">
                <a:solidFill>
                  <a:schemeClr val="tx1"/>
                </a:solidFill>
              </a:rPr>
              <a:t>N=1.712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918FF4D-3CBE-4431-B45E-C2D04326A5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FED6257D-F405-88D6-8880-CA11A6344F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396628"/>
              </p:ext>
            </p:extLst>
          </p:nvPr>
        </p:nvGraphicFramePr>
        <p:xfrm>
          <a:off x="455118" y="1764024"/>
          <a:ext cx="8797325" cy="3316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72643">
                  <a:extLst>
                    <a:ext uri="{9D8B030D-6E8A-4147-A177-3AD203B41FA5}">
                      <a16:colId xmlns:a16="http://schemas.microsoft.com/office/drawing/2014/main" val="4175530702"/>
                    </a:ext>
                  </a:extLst>
                </a:gridCol>
                <a:gridCol w="1079076">
                  <a:extLst>
                    <a:ext uri="{9D8B030D-6E8A-4147-A177-3AD203B41FA5}">
                      <a16:colId xmlns:a16="http://schemas.microsoft.com/office/drawing/2014/main" val="3654632573"/>
                    </a:ext>
                  </a:extLst>
                </a:gridCol>
                <a:gridCol w="1215202">
                  <a:extLst>
                    <a:ext uri="{9D8B030D-6E8A-4147-A177-3AD203B41FA5}">
                      <a16:colId xmlns:a16="http://schemas.microsoft.com/office/drawing/2014/main" val="2472557831"/>
                    </a:ext>
                  </a:extLst>
                </a:gridCol>
                <a:gridCol w="1215202">
                  <a:extLst>
                    <a:ext uri="{9D8B030D-6E8A-4147-A177-3AD203B41FA5}">
                      <a16:colId xmlns:a16="http://schemas.microsoft.com/office/drawing/2014/main" val="810734780"/>
                    </a:ext>
                  </a:extLst>
                </a:gridCol>
                <a:gridCol w="1215202">
                  <a:extLst>
                    <a:ext uri="{9D8B030D-6E8A-4147-A177-3AD203B41FA5}">
                      <a16:colId xmlns:a16="http://schemas.microsoft.com/office/drawing/2014/main" val="402357769"/>
                    </a:ext>
                  </a:extLst>
                </a:gridCol>
              </a:tblGrid>
              <a:tr h="286092">
                <a:tc>
                  <a:txBody>
                    <a:bodyPr/>
                    <a:lstStyle/>
                    <a:p>
                      <a:pPr algn="l" fontAlgn="b"/>
                      <a:endParaRPr lang="it-IT" sz="1400" dirty="0"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it-IT" sz="1600" b="1" dirty="0">
                          <a:latin typeface="+mj-lt"/>
                        </a:rPr>
                        <a:t>TOTALE</a:t>
                      </a:r>
                    </a:p>
                    <a:p>
                      <a:pPr algn="ctr" fontAlgn="b"/>
                      <a:endParaRPr lang="it-IT" sz="1600" b="1" dirty="0">
                        <a:latin typeface="+mj-lt"/>
                      </a:endParaRPr>
                    </a:p>
                    <a:p>
                      <a:pPr algn="ctr" fontAlgn="b"/>
                      <a:r>
                        <a:rPr lang="it-IT" sz="1200" b="1" dirty="0">
                          <a:latin typeface="+mj-lt"/>
                        </a:rPr>
                        <a:t>N=1.712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600" b="1" dirty="0">
                          <a:latin typeface="+mj-lt"/>
                        </a:rPr>
                        <a:t>ZONE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87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05438"/>
                  </a:ext>
                </a:extLst>
              </a:tr>
              <a:tr h="292289">
                <a:tc>
                  <a:txBody>
                    <a:bodyPr/>
                    <a:lstStyle/>
                    <a:p>
                      <a:pPr algn="l" fontAlgn="b"/>
                      <a:endParaRPr lang="it-IT" sz="1400" dirty="0"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  <a:endParaRPr lang="it-IT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dirty="0">
                          <a:latin typeface="+mj-lt"/>
                        </a:rPr>
                        <a:t>Zona Nord</a:t>
                      </a:r>
                    </a:p>
                    <a:p>
                      <a:pPr algn="ctr" fontAlgn="b"/>
                      <a:r>
                        <a:rPr lang="it-IT" sz="1200" b="1" dirty="0">
                          <a:latin typeface="+mj-lt"/>
                        </a:rPr>
                        <a:t>N=774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dirty="0">
                          <a:latin typeface="+mj-lt"/>
                        </a:rPr>
                        <a:t>Zona Sud</a:t>
                      </a:r>
                    </a:p>
                    <a:p>
                      <a:pPr algn="ctr" fontAlgn="b"/>
                      <a:r>
                        <a:rPr lang="it-IT" sz="1200" b="1" dirty="0">
                          <a:latin typeface="+mj-lt"/>
                        </a:rPr>
                        <a:t>N=772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dirty="0">
                          <a:latin typeface="+mj-lt"/>
                        </a:rPr>
                        <a:t>Montagna</a:t>
                      </a:r>
                    </a:p>
                    <a:p>
                      <a:pPr algn="ctr" fontAlgn="b"/>
                      <a:r>
                        <a:rPr lang="it-IT" sz="1200" b="1" dirty="0">
                          <a:latin typeface="+mj-lt"/>
                        </a:rPr>
                        <a:t>N=166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75945"/>
                  </a:ext>
                </a:extLst>
              </a:tr>
              <a:tr h="5575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La continuità del servizio di erogazione senza interruzioni o cali di pressione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4,06*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3,78*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71573"/>
                  </a:ext>
                </a:extLst>
              </a:tr>
              <a:tr h="3696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La qualità dell’acqua relativamente al suo odore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3,64*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81992"/>
                  </a:ext>
                </a:extLst>
              </a:tr>
              <a:tr h="3696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La qualità dell’acqua relativamente al suo sapore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3,55*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3,35*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3,75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63415"/>
                  </a:ext>
                </a:extLst>
              </a:tr>
              <a:tr h="3696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La qualità dell’acqua relativamente alla sua limpidezza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3,74*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effectLst/>
                          <a:latin typeface="+mj-lt"/>
                        </a:rPr>
                        <a:t>3,9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04391"/>
                  </a:ext>
                </a:extLst>
              </a:tr>
              <a:tr h="3696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Il rapporto qualità/prezzo del servizio offerto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72558"/>
                  </a:ext>
                </a:extLst>
              </a:tr>
              <a:tr h="5575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La tempestività del preavviso in caso di interruzioni programmate dell’erogazione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4,04*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j-lt"/>
                        </a:rPr>
                        <a:t>4,19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45960"/>
                  </a:ext>
                </a:extLst>
              </a:tr>
            </a:tbl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8AD13682-E7E0-FAF5-E3E6-006B0588D657}"/>
              </a:ext>
            </a:extLst>
          </p:cNvPr>
          <p:cNvSpPr txBox="1"/>
          <p:nvPr/>
        </p:nvSpPr>
        <p:spPr>
          <a:xfrm>
            <a:off x="7277839" y="5751725"/>
            <a:ext cx="216145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altLang="it-IT" sz="1100" i="1" dirty="0">
                <a:solidFill>
                  <a:schemeClr val="tx1"/>
                </a:solidFill>
              </a:rPr>
              <a:t>Valori medi; scala 1:5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64B7728-2CC3-CA9B-10DC-8E7D19D10F1C}"/>
              </a:ext>
            </a:extLst>
          </p:cNvPr>
          <p:cNvSpPr txBox="1"/>
          <p:nvPr/>
        </p:nvSpPr>
        <p:spPr>
          <a:xfrm>
            <a:off x="250903" y="5751725"/>
            <a:ext cx="2161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1100" i="1" dirty="0">
                <a:solidFill>
                  <a:schemeClr val="tx1"/>
                </a:solidFill>
              </a:rPr>
              <a:t>*=Differenze statisticamente significative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282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A55A1-6A8F-2072-E729-F4A01DE6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C85B539A-9C8E-EBB7-1003-131FF1332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Prodotto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6638F27-1A19-3116-97DF-D89C90D9440C}"/>
              </a:ext>
            </a:extLst>
          </p:cNvPr>
          <p:cNvSpPr txBox="1"/>
          <p:nvPr/>
        </p:nvSpPr>
        <p:spPr>
          <a:xfrm>
            <a:off x="2412361" y="908050"/>
            <a:ext cx="500825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Valutazione aspetti relativi all'erogazione dell'acqua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595C258-CDB7-B1D0-2C64-761754D6FB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DE6D227-CB48-D838-E8DF-0DFA61272D3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56007" y="1385083"/>
            <a:ext cx="7393986" cy="426417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775C71-7269-1940-9451-BD7F95A514BE}"/>
              </a:ext>
            </a:extLst>
          </p:cNvPr>
          <p:cNvSpPr txBox="1"/>
          <p:nvPr/>
        </p:nvSpPr>
        <p:spPr>
          <a:xfrm>
            <a:off x="7277839" y="5751725"/>
            <a:ext cx="216145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altLang="it-IT" sz="1100" i="1" dirty="0">
                <a:solidFill>
                  <a:schemeClr val="tx1"/>
                </a:solidFill>
              </a:rPr>
              <a:t>Valori medi; scala 1:5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748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D6E4B2E3-F21A-44F7-BBDF-B96F7FF36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– Prodotto: Valutazione complessiva 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6981" name="CasellaDiTesto 2">
            <a:extLst>
              <a:ext uri="{FF2B5EF4-FFF2-40B4-BE49-F238E27FC236}">
                <a16:creationId xmlns:a16="http://schemas.microsoft.com/office/drawing/2014/main" id="{7F53FB92-AFDF-4B3F-BB8B-BA5E9E732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000" y="3489701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N=1.712</a:t>
            </a:r>
          </a:p>
        </p:txBody>
      </p:sp>
      <p:sp>
        <p:nvSpPr>
          <p:cNvPr id="126982" name="CasellaDiTesto 4">
            <a:extLst>
              <a:ext uri="{FF2B5EF4-FFF2-40B4-BE49-F238E27FC236}">
                <a16:creationId xmlns:a16="http://schemas.microsoft.com/office/drawing/2014/main" id="{E766D87A-AF51-4C7E-A50F-F6F0321B9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1313" y="3303700"/>
            <a:ext cx="2071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medi</a:t>
            </a:r>
          </a:p>
          <a:p>
            <a:pPr algn="r"/>
            <a:r>
              <a:rPr lang="it-IT" altLang="it-IT" sz="1200" i="1" dirty="0"/>
              <a:t>scala 1:10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5E97DCB-AA54-4687-A57E-AEE8432EB822}"/>
              </a:ext>
            </a:extLst>
          </p:cNvPr>
          <p:cNvSpPr txBox="1"/>
          <p:nvPr/>
        </p:nvSpPr>
        <p:spPr>
          <a:xfrm>
            <a:off x="2427929" y="795883"/>
            <a:ext cx="5050142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Giudizio complessivo servizio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di erogazione dell'acqua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DC9CCC2-07CD-45AC-B377-78ECDCBBF6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D1C623F-6869-9C35-7125-17944E983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062" y="1524678"/>
            <a:ext cx="2315876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19F11C0-53B6-0633-E120-F5CD54B44BB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803000" y="3766487"/>
            <a:ext cx="6300000" cy="244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369653D-C64D-50C0-7EAB-CDB50245B4A4}"/>
              </a:ext>
            </a:extLst>
          </p:cNvPr>
          <p:cNvSpPr txBox="1"/>
          <p:nvPr/>
        </p:nvSpPr>
        <p:spPr>
          <a:xfrm>
            <a:off x="8103000" y="5805554"/>
            <a:ext cx="2161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1100" i="1" dirty="0">
                <a:solidFill>
                  <a:schemeClr val="tx1"/>
                </a:solidFill>
              </a:rPr>
              <a:t>*=Differenze statisticamente significative</a:t>
            </a:r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B1777-17B1-108B-BB56-CF3EFB402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F5F55B7-48E5-64CB-3E8A-393922B9582C}"/>
              </a:ext>
            </a:extLst>
          </p:cNvPr>
          <p:cNvSpPr txBox="1"/>
          <p:nvPr/>
        </p:nvSpPr>
        <p:spPr>
          <a:xfrm>
            <a:off x="2133152" y="908050"/>
            <a:ext cx="5639696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Giudizio complessivo servizio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di erogazione dell'acqua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6283091-414A-C13A-395B-24B397882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– Prodotto: Valutazione complessiva 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Immagine 5">
            <a:extLst>
              <a:ext uri="{FF2B5EF4-FFF2-40B4-BE49-F238E27FC236}">
                <a16:creationId xmlns:a16="http://schemas.microsoft.com/office/drawing/2014/main" id="{0C9C63E9-7F66-506D-CE21-3E7304534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654571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46572082-8403-29C4-A836-5A443AB0214B}"/>
              </a:ext>
            </a:extLst>
          </p:cNvPr>
          <p:cNvSpPr/>
          <p:nvPr/>
        </p:nvSpPr>
        <p:spPr bwMode="auto">
          <a:xfrm>
            <a:off x="6754722" y="2409181"/>
            <a:ext cx="295130" cy="929699"/>
          </a:xfrm>
          <a:prstGeom prst="righ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Parentesi graffa chiusa 7">
            <a:extLst>
              <a:ext uri="{FF2B5EF4-FFF2-40B4-BE49-F238E27FC236}">
                <a16:creationId xmlns:a16="http://schemas.microsoft.com/office/drawing/2014/main" id="{FF3BD239-6B3F-4302-2F2A-132992255F2E}"/>
              </a:ext>
            </a:extLst>
          </p:cNvPr>
          <p:cNvSpPr/>
          <p:nvPr/>
        </p:nvSpPr>
        <p:spPr bwMode="auto">
          <a:xfrm>
            <a:off x="6844174" y="4184373"/>
            <a:ext cx="242426" cy="1470991"/>
          </a:xfrm>
          <a:prstGeom prst="rightBrac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65DD94-D9E1-64E3-7D70-5AB1634DCA01}"/>
              </a:ext>
            </a:extLst>
          </p:cNvPr>
          <p:cNvSpPr txBox="1"/>
          <p:nvPr/>
        </p:nvSpPr>
        <p:spPr>
          <a:xfrm>
            <a:off x="7269563" y="2552678"/>
            <a:ext cx="1440873" cy="584775"/>
          </a:xfrm>
          <a:prstGeom prst="rect">
            <a:avLst/>
          </a:prstGeom>
          <a:solidFill>
            <a:srgbClr val="70AD4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8 a 10</a:t>
            </a:r>
          </a:p>
          <a:p>
            <a:pPr algn="ctr"/>
            <a:r>
              <a:rPr lang="it-IT" sz="1600" dirty="0">
                <a:latin typeface="+mj-lt"/>
              </a:rPr>
              <a:t>56,9%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60EC369-5D7A-CC43-F835-D0B2EF2AA7E2}"/>
              </a:ext>
            </a:extLst>
          </p:cNvPr>
          <p:cNvSpPr txBox="1"/>
          <p:nvPr/>
        </p:nvSpPr>
        <p:spPr>
          <a:xfrm>
            <a:off x="7287489" y="4582167"/>
            <a:ext cx="1440873" cy="58477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1 a 5</a:t>
            </a:r>
          </a:p>
          <a:p>
            <a:pPr algn="ctr"/>
            <a:r>
              <a:rPr lang="it-IT" sz="1600" dirty="0">
                <a:latin typeface="+mj-lt"/>
              </a:rPr>
              <a:t>12,4%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77FA5A-ED8D-BD2D-98FF-5230C5474B06}"/>
              </a:ext>
            </a:extLst>
          </p:cNvPr>
          <p:cNvSpPr txBox="1"/>
          <p:nvPr/>
        </p:nvSpPr>
        <p:spPr>
          <a:xfrm>
            <a:off x="357809" y="5913438"/>
            <a:ext cx="1288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Valori percentuali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C7FE8E4-0535-6F90-AD46-B2FA7B90063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5450" y="2160588"/>
            <a:ext cx="6119813" cy="365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9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E1652355-E0AC-4E5D-826A-992032A1B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Prodotto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B54A405-ABD7-42B0-B70E-BFD6F7448DF3}"/>
              </a:ext>
            </a:extLst>
          </p:cNvPr>
          <p:cNvSpPr txBox="1"/>
          <p:nvPr/>
        </p:nvSpPr>
        <p:spPr>
          <a:xfrm>
            <a:off x="3429000" y="959311"/>
            <a:ext cx="3043238" cy="40862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I DUE aspetti più importanti</a:t>
            </a:r>
          </a:p>
        </p:txBody>
      </p:sp>
      <p:sp>
        <p:nvSpPr>
          <p:cNvPr id="129031" name="CasellaDiTesto 6">
            <a:extLst>
              <a:ext uri="{FF2B5EF4-FFF2-40B4-BE49-F238E27FC236}">
                <a16:creationId xmlns:a16="http://schemas.microsoft.com/office/drawing/2014/main" id="{35CBF849-426C-4821-9293-08C696228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7503" y="5673725"/>
            <a:ext cx="1362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percentuali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B069178-C9E1-4F85-B489-7CDFEF112E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9C80700-2195-C5F5-0350-0994A3CB2F2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32400" y="1453126"/>
            <a:ext cx="7368176" cy="4220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F460D7A2-1F60-4C01-A665-1343AB123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Prodotto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14936ED-8BAC-47C8-BD00-955B6F99FDEB}"/>
              </a:ext>
            </a:extLst>
          </p:cNvPr>
          <p:cNvSpPr txBox="1"/>
          <p:nvPr/>
        </p:nvSpPr>
        <p:spPr>
          <a:xfrm>
            <a:off x="3102077" y="959311"/>
            <a:ext cx="3701845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L'aspetto MENO importante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7A837B3-6B33-4625-B7DD-E621CA6975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8E72899-7DA4-0687-A478-6E5ABF99E7C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16050" y="1732428"/>
            <a:ext cx="7073900" cy="3940175"/>
          </a:xfrm>
          <a:prstGeom prst="rect">
            <a:avLst/>
          </a:prstGeom>
        </p:spPr>
      </p:pic>
      <p:sp>
        <p:nvSpPr>
          <p:cNvPr id="2" name="CasellaDiTesto 6">
            <a:extLst>
              <a:ext uri="{FF2B5EF4-FFF2-40B4-BE49-F238E27FC236}">
                <a16:creationId xmlns:a16="http://schemas.microsoft.com/office/drawing/2014/main" id="{38468D74-34DD-CA6F-FEE3-85D818FFA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7503" y="5673725"/>
            <a:ext cx="1362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percentuali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>
            <a:extLst>
              <a:ext uri="{FF2B5EF4-FFF2-40B4-BE49-F238E27FC236}">
                <a16:creationId xmlns:a16="http://schemas.microsoft.com/office/drawing/2014/main" id="{08D72035-25FB-4DE5-96BB-DB42D6B1F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Area prodotto </a:t>
            </a:r>
            <a:r>
              <a:rPr lang="it-IT" altLang="it-IT" sz="1600" b="1" i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(mappa "relativa" delle priorità)</a:t>
            </a:r>
            <a:endParaRPr lang="it-IT" altLang="it-IT" sz="10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A898422-1A26-4EA2-96E0-A63EF8B750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5" name="CasellaDiTesto 1">
            <a:extLst>
              <a:ext uri="{FF2B5EF4-FFF2-40B4-BE49-F238E27FC236}">
                <a16:creationId xmlns:a16="http://schemas.microsoft.com/office/drawing/2014/main" id="{355F31BA-D5CE-4B13-9CFA-2313F76F4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5848350"/>
            <a:ext cx="6445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sz="1400" i="1"/>
              <a:t>soddisfazione</a:t>
            </a:r>
          </a:p>
        </p:txBody>
      </p:sp>
      <p:sp>
        <p:nvSpPr>
          <p:cNvPr id="6" name="CasellaDiTesto 4">
            <a:extLst>
              <a:ext uri="{FF2B5EF4-FFF2-40B4-BE49-F238E27FC236}">
                <a16:creationId xmlns:a16="http://schemas.microsoft.com/office/drawing/2014/main" id="{C1804324-8825-433F-95A3-91A7549FC7F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568450" y="3275013"/>
            <a:ext cx="4378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it-IT" sz="1400" i="1"/>
              <a:t>importanza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B127AD-E209-0847-039A-03F7C2CAD1D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73113" y="1111250"/>
            <a:ext cx="8104187" cy="4814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DA26E582-D219-4AA4-B601-D7CA3E6FC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63" name="CasellaDiTesto 1">
            <a:extLst>
              <a:ext uri="{FF2B5EF4-FFF2-40B4-BE49-F238E27FC236}">
                <a16:creationId xmlns:a16="http://schemas.microsoft.com/office/drawing/2014/main" id="{E94F46C5-BB4A-446B-B61C-F4F472D3C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1043954"/>
            <a:ext cx="8208963" cy="226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it-IT" sz="1600" dirty="0"/>
              <a:t>Il </a:t>
            </a:r>
            <a:r>
              <a:rPr lang="it-IT" altLang="it-IT" sz="1600" b="1" dirty="0"/>
              <a:t>giudizio complessivo </a:t>
            </a:r>
            <a:r>
              <a:rPr lang="it-IT" altLang="it-IT" sz="1600" dirty="0"/>
              <a:t>relativo al prodotto di LTA è </a:t>
            </a:r>
            <a:r>
              <a:rPr lang="it-IT" altLang="it-IT" sz="1600" b="1" dirty="0"/>
              <a:t>buono</a:t>
            </a:r>
            <a:r>
              <a:rPr lang="it-IT" altLang="it-IT" sz="1600" dirty="0"/>
              <a:t> (7,45 scala 1:10). </a:t>
            </a:r>
          </a:p>
          <a:p>
            <a:pPr>
              <a:lnSpc>
                <a:spcPct val="150000"/>
              </a:lnSpc>
            </a:pPr>
            <a:r>
              <a:rPr lang="it-IT" altLang="it-IT" sz="1600" dirty="0"/>
              <a:t>Gli aspetti specifici relativi però a sapore (3,48), odore (3,63), limpidezza (3,71) dell’acqua e rapporto qualità/prezzo (3,26) non raggiungono il valore 3,75 che su scala 1:5 si considera come soglia per la positività..</a:t>
            </a:r>
          </a:p>
          <a:p>
            <a:pPr>
              <a:lnSpc>
                <a:spcPct val="150000"/>
              </a:lnSpc>
            </a:pPr>
            <a:r>
              <a:rPr lang="it-IT" altLang="it-IT" sz="1600" dirty="0"/>
              <a:t> L’aspetto che soddisfa maggiormente gli utenti è la tempestività di preavviso in caso di interruzione dell’erogazione.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70259B0-4F20-4CB2-A871-61CB6E99D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10" name="CasellaDiTesto 10">
            <a:extLst>
              <a:ext uri="{FF2B5EF4-FFF2-40B4-BE49-F238E27FC236}">
                <a16:creationId xmlns:a16="http://schemas.microsoft.com/office/drawing/2014/main" id="{9E158E9C-7ECF-441E-BBF9-0BBC6745A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237" y="4440355"/>
            <a:ext cx="8208963" cy="115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altLang="it-IT" sz="1600" dirty="0"/>
              <a:t>Anche se i punteggi relativi al sapore (3,65), all’odore (3,91), e alla limpidezza (3,96) dell’acqua sono lievemente in calo rispetto al 2021, il punteggio medio di soddisfazione complessiva (7,28 vs 7,45) è lievemente incrementato nel 2025.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09D3C8-9BEB-BF42-3DB6-9143B54CD941}"/>
              </a:ext>
            </a:extLst>
          </p:cNvPr>
          <p:cNvSpPr txBox="1"/>
          <p:nvPr/>
        </p:nvSpPr>
        <p:spPr>
          <a:xfrm>
            <a:off x="849313" y="3480818"/>
            <a:ext cx="8207375" cy="78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/>
              <a:t>I punteggi più alti di soddisfazione sono stati raccolti in zona Nord (7,60), seguita da Montagna (7,37) e Zona Sud (7,33).</a:t>
            </a:r>
          </a:p>
        </p:txBody>
      </p:sp>
    </p:spTree>
    <p:extLst>
      <p:ext uri="{BB962C8B-B14F-4D97-AF65-F5344CB8AC3E}">
        <p14:creationId xmlns:p14="http://schemas.microsoft.com/office/powerpoint/2010/main" val="34015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DA26E582-D219-4AA4-B601-D7CA3E6FC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 - 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70259B0-4F20-4CB2-A871-61CB6E99D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9" name="CasellaDiTesto 10">
            <a:extLst>
              <a:ext uri="{FF2B5EF4-FFF2-40B4-BE49-F238E27FC236}">
                <a16:creationId xmlns:a16="http://schemas.microsoft.com/office/drawing/2014/main" id="{2E090BAB-BE8F-4D27-B7F6-24F4AB806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1032232"/>
            <a:ext cx="8208963" cy="115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altLang="it-IT" sz="1600" dirty="0"/>
              <a:t>L’aspetto valutato come </a:t>
            </a:r>
            <a:r>
              <a:rPr lang="it-IT" altLang="it-IT" sz="1600" b="1" dirty="0"/>
              <a:t>più importante </a:t>
            </a:r>
            <a:r>
              <a:rPr lang="it-IT" altLang="it-IT" sz="1600" dirty="0"/>
              <a:t>è risultato essere il </a:t>
            </a:r>
            <a:r>
              <a:rPr lang="it-IT" altLang="it-IT" sz="1600" b="1" dirty="0"/>
              <a:t>sapore dell’acqua</a:t>
            </a:r>
            <a:r>
              <a:rPr lang="it-IT" altLang="it-IT" sz="1600" dirty="0"/>
              <a:t>, mentre quello giudicato </a:t>
            </a:r>
            <a:r>
              <a:rPr lang="it-IT" altLang="it-IT" sz="1600" b="1" dirty="0"/>
              <a:t>meno importante </a:t>
            </a:r>
            <a:r>
              <a:rPr lang="it-IT" altLang="it-IT" sz="1600" dirty="0"/>
              <a:t>è stata la </a:t>
            </a:r>
            <a:r>
              <a:rPr lang="it-IT" altLang="it-IT" sz="1600" b="1" dirty="0"/>
              <a:t>tempestività di preavviso </a:t>
            </a:r>
            <a:r>
              <a:rPr lang="it-IT" altLang="it-IT" sz="1600" dirty="0"/>
              <a:t>in caso di interruzioni dell’erogazione.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2D3F688-BA56-408E-8082-FC17CA510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2646325"/>
            <a:ext cx="8208963" cy="189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it-IT" altLang="it-IT" sz="1600" dirty="0"/>
              <a:t>Il </a:t>
            </a:r>
            <a:r>
              <a:rPr lang="it-IT" altLang="it-IT" sz="1600" b="1" dirty="0"/>
              <a:t>punto di forza </a:t>
            </a:r>
            <a:r>
              <a:rPr lang="it-IT" altLang="it-IT" sz="1600" dirty="0"/>
              <a:t>emerso è la </a:t>
            </a:r>
            <a:r>
              <a:rPr lang="it-IT" altLang="it-IT" sz="1600" b="1" dirty="0"/>
              <a:t>continuità del servizio di erogazione</a:t>
            </a:r>
            <a:r>
              <a:rPr lang="it-IT" altLang="it-IT" sz="1600" dirty="0"/>
              <a:t>, mentre gli </a:t>
            </a:r>
            <a:r>
              <a:rPr lang="it-IT" altLang="it-IT" sz="1600" b="1" dirty="0"/>
              <a:t>aspetti critici </a:t>
            </a:r>
            <a:r>
              <a:rPr lang="it-IT" altLang="it-IT" sz="1600" dirty="0"/>
              <a:t>risultano essere: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la </a:t>
            </a:r>
            <a:r>
              <a:rPr lang="it-IT" altLang="it-IT" sz="1600" b="1" dirty="0"/>
              <a:t>qualità dell’acqua </a:t>
            </a:r>
            <a:r>
              <a:rPr lang="it-IT" altLang="it-IT" sz="1600" dirty="0"/>
              <a:t>per quanto riguarda </a:t>
            </a:r>
            <a:r>
              <a:rPr lang="it-IT" altLang="it-IT" sz="1600" b="1" dirty="0"/>
              <a:t>sapore</a:t>
            </a:r>
            <a:r>
              <a:rPr lang="it-IT" altLang="it-IT" sz="1600" dirty="0"/>
              <a:t> e </a:t>
            </a:r>
            <a:r>
              <a:rPr lang="it-IT" altLang="it-IT" sz="1600" b="1" dirty="0"/>
              <a:t>limpidezza</a:t>
            </a:r>
            <a:r>
              <a:rPr lang="it-IT" altLang="it-IT" sz="1600" dirty="0"/>
              <a:t>, mentre l’</a:t>
            </a:r>
            <a:r>
              <a:rPr lang="it-IT" altLang="it-IT" sz="1600" b="1" dirty="0"/>
              <a:t>odore</a:t>
            </a:r>
            <a:r>
              <a:rPr lang="it-IT" altLang="it-IT" sz="1600" dirty="0"/>
              <a:t> è da monitorare.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600" dirty="0"/>
              <a:t>il </a:t>
            </a:r>
            <a:r>
              <a:rPr lang="it-IT" altLang="it-IT" sz="1600" b="1" dirty="0"/>
              <a:t>rapporto qualità-prezzo</a:t>
            </a:r>
            <a:r>
              <a:rPr lang="it-IT" altLang="it-IT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76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948259-B733-4277-B66E-9D85A8138ED4}"/>
              </a:ext>
            </a:extLst>
          </p:cNvPr>
          <p:cNvSpPr txBox="1"/>
          <p:nvPr/>
        </p:nvSpPr>
        <p:spPr>
          <a:xfrm>
            <a:off x="2762250" y="2921414"/>
            <a:ext cx="43815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M - Utilizzo dell'acqua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N=1.712</a:t>
            </a:r>
          </a:p>
        </p:txBody>
      </p:sp>
      <p:pic>
        <p:nvPicPr>
          <p:cNvPr id="4" name="Elemento grafico 3" descr="Doccia">
            <a:extLst>
              <a:ext uri="{FF2B5EF4-FFF2-40B4-BE49-F238E27FC236}">
                <a16:creationId xmlns:a16="http://schemas.microsoft.com/office/drawing/2014/main" id="{BF535625-C43D-4459-80E9-A74773C54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3000" y="2266122"/>
            <a:ext cx="720000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87925EE4-6C0B-4FFC-8D43-E6FA0D531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16FD64E-90E5-4A7A-B14D-FBAA5611455F}"/>
              </a:ext>
            </a:extLst>
          </p:cNvPr>
          <p:cNvSpPr txBox="1"/>
          <p:nvPr/>
        </p:nvSpPr>
        <p:spPr>
          <a:xfrm>
            <a:off x="2793236" y="908050"/>
            <a:ext cx="439255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Lei beve l’acqua del rubinetto regolarmente, qualche volta o non la beve mai?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A0D5559-9F96-4059-A78B-3545B996D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C5C44E1-73D7-EE68-4F85-3931812B5771}"/>
              </a:ext>
            </a:extLst>
          </p:cNvPr>
          <p:cNvSpPr txBox="1"/>
          <p:nvPr/>
        </p:nvSpPr>
        <p:spPr>
          <a:xfrm>
            <a:off x="7815008" y="5636439"/>
            <a:ext cx="7280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tx1"/>
                </a:solidFill>
              </a:rPr>
              <a:t>N=1.712</a:t>
            </a:r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BE55B06-A3D2-E173-D5EE-9A27D3690D2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198688" y="2016125"/>
            <a:ext cx="5508625" cy="3306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2BB89-458B-9734-DB26-32A228878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AD75136B-C103-F879-2005-44EE21AAC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D09D7C5-E91A-C21B-3CAE-D1860D3654E8}"/>
              </a:ext>
            </a:extLst>
          </p:cNvPr>
          <p:cNvSpPr txBox="1"/>
          <p:nvPr/>
        </p:nvSpPr>
        <p:spPr>
          <a:xfrm>
            <a:off x="2793236" y="908050"/>
            <a:ext cx="439255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Lei beve l’acqua del rubinetto regolarmente, qualche volta o non la beve mai?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6782DDF-039A-8740-B84C-BBCFA76DB6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5C47AE5-5400-F599-FA5E-16024AC2474F}"/>
              </a:ext>
            </a:extLst>
          </p:cNvPr>
          <p:cNvSpPr txBox="1"/>
          <p:nvPr/>
        </p:nvSpPr>
        <p:spPr>
          <a:xfrm>
            <a:off x="0" y="5707876"/>
            <a:ext cx="1847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12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046F235-2A8F-CAE0-F2E7-275EDFCF7C9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62811" y="1687612"/>
            <a:ext cx="6980378" cy="40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0018-5F19-98FB-EC5A-E1FDFA412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4F778870-DE41-AE7A-173E-8A61FB69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0706250-0F8C-9105-0F31-C2FEAB5B2AB3}"/>
              </a:ext>
            </a:extLst>
          </p:cNvPr>
          <p:cNvSpPr txBox="1"/>
          <p:nvPr/>
        </p:nvSpPr>
        <p:spPr>
          <a:xfrm>
            <a:off x="2793236" y="908050"/>
            <a:ext cx="439255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Lei beve l’acqua del rubinetto regolarmente, qualche volta o non la beve mai?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C774086-9836-FB39-E486-2C3426279F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F5D1DB-0F88-842A-CC1C-AC1020F1AF75}"/>
              </a:ext>
            </a:extLst>
          </p:cNvPr>
          <p:cNvSpPr txBox="1"/>
          <p:nvPr/>
        </p:nvSpPr>
        <p:spPr>
          <a:xfrm>
            <a:off x="0" y="5707876"/>
            <a:ext cx="1847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12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28ACEB7-F67B-EC01-EE85-AC18B00EB02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19263" y="2097088"/>
            <a:ext cx="6465887" cy="377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DD2D51C-F453-A148-A366-CA0881D628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46697" y="1555251"/>
            <a:ext cx="6612603" cy="3915402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27506065-8E0D-4160-95DD-B5630A54D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363" name="CasellaDiTesto 2">
            <a:extLst>
              <a:ext uri="{FF2B5EF4-FFF2-40B4-BE49-F238E27FC236}">
                <a16:creationId xmlns:a16="http://schemas.microsoft.com/office/drawing/2014/main" id="{5C9D9387-4723-49DE-A9FB-07C5292B9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931" y="5470653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N=401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CBD1DBF-3830-412E-B578-F88918126464}"/>
              </a:ext>
            </a:extLst>
          </p:cNvPr>
          <p:cNvSpPr txBox="1"/>
          <p:nvPr/>
        </p:nvSpPr>
        <p:spPr>
          <a:xfrm>
            <a:off x="2756723" y="891761"/>
            <a:ext cx="4392553" cy="57888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200" i="1" dirty="0">
                <a:solidFill>
                  <a:schemeClr val="tx1"/>
                </a:solidFill>
                <a:latin typeface="+mj-lt"/>
              </a:rPr>
              <a:t>(se mai in dom. precedente)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Perché non beve mai l’acqua del rubinetto?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3367" name="CasellaDiTesto 6">
            <a:extLst>
              <a:ext uri="{FF2B5EF4-FFF2-40B4-BE49-F238E27FC236}">
                <a16:creationId xmlns:a16="http://schemas.microsoft.com/office/drawing/2014/main" id="{87FF63F2-B840-4669-9288-B1AE1021A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800" y="5650628"/>
            <a:ext cx="2057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Possibili più risposte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0C3CAE8-1743-4BE0-A153-C7BF0F518C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9827-1D7A-A16F-3E90-C57D7532B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2633EFAF-CE6C-8E18-4F45-C235746E4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741CF7-3CF5-22E1-B609-EF1AE397E8BA}"/>
              </a:ext>
            </a:extLst>
          </p:cNvPr>
          <p:cNvSpPr txBox="1"/>
          <p:nvPr/>
        </p:nvSpPr>
        <p:spPr>
          <a:xfrm>
            <a:off x="2756723" y="891761"/>
            <a:ext cx="439255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Perché non beve mai l’acqua del rubinetto?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7B2CCF6-A862-BA18-001A-5864524F9C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344812B-E9F4-3D7B-6E70-674C29BCE3C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138186" y="1342105"/>
            <a:ext cx="7615596" cy="435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9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D13E5-BA5C-DF8D-47F5-7A04264E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D681C729-CA27-DBFA-6E3D-3065B18AD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363" name="CasellaDiTesto 2">
            <a:extLst>
              <a:ext uri="{FF2B5EF4-FFF2-40B4-BE49-F238E27FC236}">
                <a16:creationId xmlns:a16="http://schemas.microsoft.com/office/drawing/2014/main" id="{D3A20DE7-ABB0-5ED6-8C1C-6B49C7100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08650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N=401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2DF11EB-95FB-0803-B982-308A397F135D}"/>
              </a:ext>
            </a:extLst>
          </p:cNvPr>
          <p:cNvSpPr txBox="1"/>
          <p:nvPr/>
        </p:nvSpPr>
        <p:spPr>
          <a:xfrm>
            <a:off x="2793236" y="908050"/>
            <a:ext cx="439255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Perché non beve mai l’acqua del rubinetto?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29BE56D-EF2B-F114-4078-E9533832C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71FDB46-A17C-6FA2-39BE-B71BB5B34D7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967345" y="1631870"/>
            <a:ext cx="6326909" cy="407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2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A8357-EBEF-0E51-643A-F88F8C394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854CC79C-902D-BAE1-F50D-2EFEE83FA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70070F1-30C9-33D3-774D-D919859DBB5B}"/>
              </a:ext>
            </a:extLst>
          </p:cNvPr>
          <p:cNvSpPr txBox="1"/>
          <p:nvPr/>
        </p:nvSpPr>
        <p:spPr>
          <a:xfrm>
            <a:off x="2793236" y="908050"/>
            <a:ext cx="4392553" cy="57888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200" i="1" dirty="0">
                <a:solidFill>
                  <a:schemeClr val="tx1"/>
                </a:solidFill>
                <a:latin typeface="+mj-lt"/>
              </a:rPr>
              <a:t>(se mai in dom. precedente)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Perché preferisce l’acqua in bottiglia?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0EDCE43-2FCF-B6DF-3158-4555EB352D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9845DFF-C4F0-03B3-50A6-4BC031E9893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12767" y="1734515"/>
            <a:ext cx="6120000" cy="3960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76BD4F-E097-B178-857E-00FA30AFEA6D}"/>
              </a:ext>
            </a:extLst>
          </p:cNvPr>
          <p:cNvSpPr txBox="1"/>
          <p:nvPr/>
        </p:nvSpPr>
        <p:spPr>
          <a:xfrm>
            <a:off x="8182542" y="5636439"/>
            <a:ext cx="612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tx1"/>
                </a:solidFill>
              </a:rPr>
              <a:t>N=401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304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7DEE-E9CC-B982-8948-AD20F0217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8B8818A8-8603-C737-0B71-8C5A04901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363" name="CasellaDiTesto 2">
            <a:extLst>
              <a:ext uri="{FF2B5EF4-FFF2-40B4-BE49-F238E27FC236}">
                <a16:creationId xmlns:a16="http://schemas.microsoft.com/office/drawing/2014/main" id="{C2EA3965-F5DE-33FE-93BA-1439179F3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1109" y="5637213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N=1.712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E66C70A-7DE0-A27E-E03C-C94226A71782}"/>
              </a:ext>
            </a:extLst>
          </p:cNvPr>
          <p:cNvSpPr txBox="1"/>
          <p:nvPr/>
        </p:nvSpPr>
        <p:spPr>
          <a:xfrm>
            <a:off x="2756722" y="956239"/>
            <a:ext cx="439255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Nel sito di LTA si possono controllare le analisi dell’acqua di rubinetto, le ha mai consultate?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C978D79-D2E9-C23D-1168-F3A771D499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3108E65-CF9A-D5F4-9E85-4349DB38BB8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05063" y="2243138"/>
            <a:ext cx="5097462" cy="295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91475-0E99-6874-20BC-44E69A23A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E43996E1-1CAE-EF10-544A-1C8BC029D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Utilizzo dell'acqua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0D488C-DA69-F2D0-9945-14697411791D}"/>
              </a:ext>
            </a:extLst>
          </p:cNvPr>
          <p:cNvSpPr txBox="1"/>
          <p:nvPr/>
        </p:nvSpPr>
        <p:spPr>
          <a:xfrm>
            <a:off x="2756722" y="956239"/>
            <a:ext cx="4392553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Quanta acqua stima di consumare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 mediamente in un giorno?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F5051A3-88CE-E5ED-9595-9D699CF887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ED156C0-1B20-F5A1-DE77-34E91B8756E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11413" y="2249488"/>
            <a:ext cx="5083175" cy="294481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E8880B5-6695-9F00-5186-EAE36D462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1109" y="5637213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N=1.712</a:t>
            </a:r>
          </a:p>
        </p:txBody>
      </p:sp>
    </p:spTree>
    <p:extLst>
      <p:ext uri="{BB962C8B-B14F-4D97-AF65-F5344CB8AC3E}">
        <p14:creationId xmlns:p14="http://schemas.microsoft.com/office/powerpoint/2010/main" val="26181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6CA29-4831-148D-A1BB-F833CF2F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32F95C63-0B2C-C60F-A74A-5E96147F0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 - 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5679857-DF57-A23E-4CE1-DB1AC369E8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33A9B96-D344-62B1-8F11-E15F1971598A}"/>
              </a:ext>
            </a:extLst>
          </p:cNvPr>
          <p:cNvSpPr txBox="1"/>
          <p:nvPr/>
        </p:nvSpPr>
        <p:spPr>
          <a:xfrm>
            <a:off x="849313" y="1160463"/>
            <a:ext cx="82073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Meno della metà degli utenti ascoltati (41,8%) dichiara di bere regolarmente acqua del rubinetto, mentre il 23,4% di non berla mai. Dai dati emerge comunque che la percentuale di persone che consumano acqua di rubinetto sia in aumento rispetto al 2021. 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Coloro che non consumano </a:t>
            </a:r>
            <a:r>
              <a:rPr lang="it-IT" sz="1600" b="1" dirty="0"/>
              <a:t>acqua di rubinetto </a:t>
            </a:r>
            <a:r>
              <a:rPr lang="it-IT" sz="1600" dirty="0"/>
              <a:t>hanno indicato come principali motivazioni l’</a:t>
            </a:r>
            <a:r>
              <a:rPr lang="it-IT" sz="1600" b="1" dirty="0"/>
              <a:t>abitudine</a:t>
            </a:r>
            <a:r>
              <a:rPr lang="it-IT" sz="1600" dirty="0"/>
              <a:t> di consumare acqua in bottiglia, il </a:t>
            </a:r>
            <a:r>
              <a:rPr lang="it-IT" sz="1600" b="1" dirty="0"/>
              <a:t>non ritenerla sicura </a:t>
            </a:r>
            <a:r>
              <a:rPr lang="it-IT" sz="1600" dirty="0"/>
              <a:t>e/o igienica e il </a:t>
            </a:r>
            <a:r>
              <a:rPr lang="it-IT" sz="1600" b="1" dirty="0"/>
              <a:t>cattivo sapore</a:t>
            </a:r>
            <a:r>
              <a:rPr lang="it-IT" sz="1600" dirty="0"/>
              <a:t>.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Interrogati sui motivi di consumo dell’</a:t>
            </a:r>
            <a:r>
              <a:rPr lang="it-IT" sz="1600" b="1" dirty="0"/>
              <a:t>acqua in bottiglia</a:t>
            </a:r>
            <a:r>
              <a:rPr lang="it-IT" sz="1600" dirty="0"/>
              <a:t>, sono emersi principalmente il </a:t>
            </a:r>
            <a:r>
              <a:rPr lang="it-IT" sz="1600" b="1" dirty="0"/>
              <a:t>sapore più buono</a:t>
            </a:r>
            <a:r>
              <a:rPr lang="it-IT" sz="1600" dirty="0"/>
              <a:t>, le </a:t>
            </a:r>
            <a:r>
              <a:rPr lang="it-IT" sz="1600" b="1" dirty="0"/>
              <a:t>informazioni leggibili sull’etichetta</a:t>
            </a:r>
            <a:r>
              <a:rPr lang="it-IT" sz="1600" dirty="0"/>
              <a:t>, la possibilità di bere </a:t>
            </a:r>
            <a:r>
              <a:rPr lang="it-IT" sz="1600" b="1" dirty="0"/>
              <a:t>acqua frizzante </a:t>
            </a:r>
            <a:r>
              <a:rPr lang="it-IT" sz="1600" dirty="0"/>
              <a:t>e il ritenerla </a:t>
            </a:r>
            <a:r>
              <a:rPr lang="it-IT" sz="1600" b="1" dirty="0"/>
              <a:t>più controllata</a:t>
            </a:r>
            <a:r>
              <a:rPr lang="it-IT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149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C1BD5BA-B0E1-402B-973F-45F9C535C885}"/>
              </a:ext>
            </a:extLst>
          </p:cNvPr>
          <p:cNvSpPr txBox="1"/>
          <p:nvPr/>
        </p:nvSpPr>
        <p:spPr>
          <a:xfrm>
            <a:off x="2509286" y="2991403"/>
            <a:ext cx="4960454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N – Sito internet/social media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N=1.712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050DCED-4C0D-401D-8D68-9062FCF77A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13405" b="16344"/>
          <a:stretch/>
        </p:blipFill>
        <p:spPr>
          <a:xfrm>
            <a:off x="4767315" y="2212258"/>
            <a:ext cx="609907" cy="689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7D88D1B-4DB4-FAF7-DE64-5CF8A339FFC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161524" y="2442502"/>
            <a:ext cx="5764212" cy="325437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BDFCDD4-BC2A-1264-BF9F-B9A2F7FE907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88925" y="1717675"/>
            <a:ext cx="4197350" cy="2433638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89EC441C-061E-4329-B333-4331CBA08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 – Sito internet/social media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C3F714B-6689-479D-AD9E-D7E325D84AA4}"/>
              </a:ext>
            </a:extLst>
          </p:cNvPr>
          <p:cNvSpPr txBox="1"/>
          <p:nvPr/>
        </p:nvSpPr>
        <p:spPr>
          <a:xfrm>
            <a:off x="308837" y="911639"/>
            <a:ext cx="3911090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Ha avuto modo di visitare il sito web di LTA? 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1558" name="CasellaDiTesto 2">
            <a:extLst>
              <a:ext uri="{FF2B5EF4-FFF2-40B4-BE49-F238E27FC236}">
                <a16:creationId xmlns:a16="http://schemas.microsoft.com/office/drawing/2014/main" id="{FAE0E122-F971-43AA-831F-8CA3614E3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195" y="5867911"/>
            <a:ext cx="1693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Possibili più risposte</a:t>
            </a:r>
          </a:p>
        </p:txBody>
      </p:sp>
      <p:sp>
        <p:nvSpPr>
          <p:cNvPr id="151559" name="CasellaDiTesto 2">
            <a:extLst>
              <a:ext uri="{FF2B5EF4-FFF2-40B4-BE49-F238E27FC236}">
                <a16:creationId xmlns:a16="http://schemas.microsoft.com/office/drawing/2014/main" id="{814594D1-AD8E-45D0-BB63-A7C272740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463" y="3816234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N=1.712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C50344A-DDE0-419A-B491-B61645ACC19E}"/>
              </a:ext>
            </a:extLst>
          </p:cNvPr>
          <p:cNvSpPr txBox="1"/>
          <p:nvPr/>
        </p:nvSpPr>
        <p:spPr>
          <a:xfrm>
            <a:off x="5545396" y="1822911"/>
            <a:ext cx="3245823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Per quali motivi?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BADB268-AEEA-46EC-9212-AD7D933AE0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13405" b="16344"/>
          <a:stretch/>
        </p:blipFill>
        <p:spPr>
          <a:xfrm>
            <a:off x="7476487" y="106592"/>
            <a:ext cx="399896" cy="452208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79098E47-C765-4358-A54E-51A20AE9BE12}"/>
              </a:ext>
            </a:extLst>
          </p:cNvPr>
          <p:cNvGrpSpPr/>
          <p:nvPr/>
        </p:nvGrpSpPr>
        <p:grpSpPr>
          <a:xfrm>
            <a:off x="3215148" y="1688696"/>
            <a:ext cx="1402993" cy="808717"/>
            <a:chOff x="3692534" y="1947114"/>
            <a:chExt cx="1233719" cy="808717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62669FD9-3785-4A54-8CF5-CE9E0DC581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73" r="32330" b="16344"/>
            <a:stretch/>
          </p:blipFill>
          <p:spPr>
            <a:xfrm rot="17473255" flipV="1">
              <a:off x="4522115" y="2351693"/>
              <a:ext cx="252000" cy="556276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A4075C71-1812-4A54-80AC-BDD6524CB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0" t="8147" r="5664" b="21829"/>
            <a:stretch/>
          </p:blipFill>
          <p:spPr>
            <a:xfrm rot="4850707">
              <a:off x="3690508" y="1949140"/>
              <a:ext cx="719607" cy="715555"/>
            </a:xfrm>
            <a:prstGeom prst="rect">
              <a:avLst/>
            </a:prstGeom>
          </p:spPr>
        </p:pic>
      </p:grpSp>
      <p:sp>
        <p:nvSpPr>
          <p:cNvPr id="15" name="CasellaDiTesto 2">
            <a:extLst>
              <a:ext uri="{FF2B5EF4-FFF2-40B4-BE49-F238E27FC236}">
                <a16:creationId xmlns:a16="http://schemas.microsoft.com/office/drawing/2014/main" id="{A2726D2C-0126-4801-A880-59A36E50B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4857" y="5696877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i="1" dirty="0"/>
              <a:t>N=626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1379C-D7D3-FE14-84D9-FD87411A3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3B73A7A3-16E3-706B-80EF-8FD41DC45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 – Sito internet/social media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8BFB49F-9DF1-CA05-A0A1-C09ACDF58830}"/>
              </a:ext>
            </a:extLst>
          </p:cNvPr>
          <p:cNvSpPr txBox="1"/>
          <p:nvPr/>
        </p:nvSpPr>
        <p:spPr>
          <a:xfrm>
            <a:off x="2560542" y="641121"/>
            <a:ext cx="4586478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Quali ulteriori servizi gradirebbe fossero messi a disposizione nel sito?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6CC2B2E-E2BB-34CD-25A0-F87648D2BE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13405" b="16344"/>
          <a:stretch/>
        </p:blipFill>
        <p:spPr>
          <a:xfrm>
            <a:off x="7476487" y="106592"/>
            <a:ext cx="399896" cy="45220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2E2C3A89-89F5-4807-015D-A77B24C851B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27138" y="1713845"/>
            <a:ext cx="7378700" cy="4163080"/>
          </a:xfrm>
          <a:prstGeom prst="rect">
            <a:avLst/>
          </a:prstGeom>
        </p:spPr>
      </p:pic>
      <p:sp>
        <p:nvSpPr>
          <p:cNvPr id="4" name="CasellaDiTesto 2">
            <a:extLst>
              <a:ext uri="{FF2B5EF4-FFF2-40B4-BE49-F238E27FC236}">
                <a16:creationId xmlns:a16="http://schemas.microsoft.com/office/drawing/2014/main" id="{636AE4B6-5D48-F447-D0C9-C1B33D00F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934" y="5913489"/>
            <a:ext cx="2088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Ricodifica da domanda aperta</a:t>
            </a:r>
          </a:p>
        </p:txBody>
      </p:sp>
    </p:spTree>
    <p:extLst>
      <p:ext uri="{BB962C8B-B14F-4D97-AF65-F5344CB8AC3E}">
        <p14:creationId xmlns:p14="http://schemas.microsoft.com/office/powerpoint/2010/main" val="196402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4907B-CBBF-D37B-2ACD-285025522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415B79E0-8387-7A38-A9FF-7259AC879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 – Sito internet/social media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4907414-859C-BDE9-D011-E0D2B696C25C}"/>
              </a:ext>
            </a:extLst>
          </p:cNvPr>
          <p:cNvSpPr txBox="1"/>
          <p:nvPr/>
        </p:nvSpPr>
        <p:spPr>
          <a:xfrm>
            <a:off x="1565844" y="908050"/>
            <a:ext cx="6847337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Rispetto al sito web di Livenza Tagliamento Acque le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chiediamo di esprimere un giudizio in merito a: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803BB109-93E9-EDC1-2F86-BC7880039C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13405" b="16344"/>
          <a:stretch/>
        </p:blipFill>
        <p:spPr>
          <a:xfrm>
            <a:off x="7476487" y="106592"/>
            <a:ext cx="399896" cy="452208"/>
          </a:xfrm>
          <a:prstGeom prst="rect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DBBD881E-46E0-A789-C04B-E5D3FC83F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534611"/>
              </p:ext>
            </p:extLst>
          </p:nvPr>
        </p:nvGraphicFramePr>
        <p:xfrm>
          <a:off x="742556" y="2285226"/>
          <a:ext cx="8222450" cy="1677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6510">
                  <a:extLst>
                    <a:ext uri="{9D8B030D-6E8A-4147-A177-3AD203B41FA5}">
                      <a16:colId xmlns:a16="http://schemas.microsoft.com/office/drawing/2014/main" val="1071951933"/>
                    </a:ext>
                  </a:extLst>
                </a:gridCol>
                <a:gridCol w="1103985">
                  <a:extLst>
                    <a:ext uri="{9D8B030D-6E8A-4147-A177-3AD203B41FA5}">
                      <a16:colId xmlns:a16="http://schemas.microsoft.com/office/drawing/2014/main" val="1971690729"/>
                    </a:ext>
                  </a:extLst>
                </a:gridCol>
                <a:gridCol w="1103985">
                  <a:extLst>
                    <a:ext uri="{9D8B030D-6E8A-4147-A177-3AD203B41FA5}">
                      <a16:colId xmlns:a16="http://schemas.microsoft.com/office/drawing/2014/main" val="1519687422"/>
                    </a:ext>
                  </a:extLst>
                </a:gridCol>
                <a:gridCol w="1103985">
                  <a:extLst>
                    <a:ext uri="{9D8B030D-6E8A-4147-A177-3AD203B41FA5}">
                      <a16:colId xmlns:a16="http://schemas.microsoft.com/office/drawing/2014/main" val="3874646663"/>
                    </a:ext>
                  </a:extLst>
                </a:gridCol>
                <a:gridCol w="1103985">
                  <a:extLst>
                    <a:ext uri="{9D8B030D-6E8A-4147-A177-3AD203B41FA5}">
                      <a16:colId xmlns:a16="http://schemas.microsoft.com/office/drawing/2014/main" val="3778280259"/>
                    </a:ext>
                  </a:extLst>
                </a:gridCol>
              </a:tblGrid>
              <a:tr h="159370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</a:p>
                    <a:p>
                      <a:pPr algn="ctr" fontAlgn="b"/>
                      <a:endParaRPr lang="it-IT" sz="1600" b="1" u="none" strike="noStrike" dirty="0">
                        <a:effectLst/>
                        <a:latin typeface="+mj-lt"/>
                      </a:endParaRP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effectLst/>
                          <a:latin typeface="+mj-lt"/>
                        </a:rPr>
                        <a:t>ZONE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202025"/>
                  </a:ext>
                </a:extLst>
              </a:tr>
              <a:tr h="251997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  <a:endParaRPr lang="it-IT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Nord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N=296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Sud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N=265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Montagna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904716"/>
                  </a:ext>
                </a:extLst>
              </a:tr>
              <a:tr h="4926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Facilità di navigazione all’interno del sito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7,13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7,17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7,19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6,72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627323"/>
                  </a:ext>
                </a:extLst>
              </a:tr>
              <a:tr h="4926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Completezza delle informazioni presenti nel sito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7,27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7,27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7,37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dirty="0">
                          <a:effectLst/>
                          <a:latin typeface="+mj-lt"/>
                        </a:rPr>
                        <a:t>6,88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160474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19FBCBC7-0706-A540-7952-E0BCBD15B335}"/>
              </a:ext>
            </a:extLst>
          </p:cNvPr>
          <p:cNvSpPr txBox="1"/>
          <p:nvPr/>
        </p:nvSpPr>
        <p:spPr>
          <a:xfrm flipH="1">
            <a:off x="7167715" y="5550688"/>
            <a:ext cx="2168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/>
              <a:t>Valori medi Scala 1:10</a:t>
            </a:r>
          </a:p>
        </p:txBody>
      </p:sp>
    </p:spTree>
    <p:extLst>
      <p:ext uri="{BB962C8B-B14F-4D97-AF65-F5344CB8AC3E}">
        <p14:creationId xmlns:p14="http://schemas.microsoft.com/office/powerpoint/2010/main" val="41806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761C7-30D4-D64D-A628-8C5AFA29C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141CB877-C026-3333-EFFB-45CAB8CAE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 – Sito internet/social media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EF952D7-F408-EE2A-6BE4-41186042005B}"/>
              </a:ext>
            </a:extLst>
          </p:cNvPr>
          <p:cNvSpPr txBox="1"/>
          <p:nvPr/>
        </p:nvSpPr>
        <p:spPr>
          <a:xfrm>
            <a:off x="2451450" y="908050"/>
            <a:ext cx="5076126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Secondo lei L.T.A. dovrebbe attivare un profilo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facebook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/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instagram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per la comunicazione istituzionale?</a:t>
            </a:r>
            <a:endParaRPr lang="it-IT" sz="16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1559" name="CasellaDiTesto 2">
            <a:extLst>
              <a:ext uri="{FF2B5EF4-FFF2-40B4-BE49-F238E27FC236}">
                <a16:creationId xmlns:a16="http://schemas.microsoft.com/office/drawing/2014/main" id="{A1A7E7DB-A5FD-ED47-D9C6-06A544681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576" y="5637213"/>
            <a:ext cx="1252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sz="1200" dirty="0"/>
              <a:t>N=1.712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A8942B9-3412-BFED-A119-209CC0F94D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13405" b="16344"/>
          <a:stretch/>
        </p:blipFill>
        <p:spPr>
          <a:xfrm>
            <a:off x="7476487" y="106592"/>
            <a:ext cx="399896" cy="45220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5BF2005-6A0A-E181-B7FE-E12BF4F1C18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06650" y="2232025"/>
            <a:ext cx="5094288" cy="295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8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8ACF4-DF21-4380-45DD-83409092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70EABB7C-F4DA-2C26-1EF4-0629839FB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 – Conclusioni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107B146-8A18-057C-B586-F2393FDC12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13405" b="16344"/>
          <a:stretch/>
        </p:blipFill>
        <p:spPr>
          <a:xfrm>
            <a:off x="7476487" y="106592"/>
            <a:ext cx="399896" cy="45220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38BA847-62EB-3707-C44F-F9542946AC2D}"/>
              </a:ext>
            </a:extLst>
          </p:cNvPr>
          <p:cNvSpPr txBox="1"/>
          <p:nvPr/>
        </p:nvSpPr>
        <p:spPr>
          <a:xfrm>
            <a:off x="745953" y="1138169"/>
            <a:ext cx="83410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Solo il 36,6% degli utenti ascoltati ha visitato il sito web LTA.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Il sito web viene valutato positivamente da coloro che lo hanno visitato sia per la facilità di navigazione (7,13) che per la completezza delle informazioni presenti (7,27).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I motivi principali di visita al sito web sono per scaricare la modulistica, per controllare le analisi dell’acqua e per informazioni generali. </a:t>
            </a:r>
          </a:p>
          <a:p>
            <a:pPr algn="just"/>
            <a:endParaRPr lang="it-IT" sz="1600" dirty="0"/>
          </a:p>
          <a:p>
            <a:pPr algn="just"/>
            <a:r>
              <a:rPr lang="it-IT" sz="1600" dirty="0"/>
              <a:t>Il 38% non ritiene utile attivare un profilo </a:t>
            </a:r>
            <a:r>
              <a:rPr lang="it-IT" sz="1600" dirty="0" err="1"/>
              <a:t>facebook</a:t>
            </a:r>
            <a:r>
              <a:rPr lang="it-IT" sz="1600" dirty="0"/>
              <a:t>/</a:t>
            </a:r>
            <a:r>
              <a:rPr lang="it-IT" sz="1600" dirty="0" err="1"/>
              <a:t>instagram</a:t>
            </a:r>
            <a:r>
              <a:rPr lang="it-IT" sz="1600" dirty="0"/>
              <a:t> per la comunicazione istituzionale.</a:t>
            </a:r>
          </a:p>
        </p:txBody>
      </p:sp>
    </p:spTree>
    <p:extLst>
      <p:ext uri="{BB962C8B-B14F-4D97-AF65-F5344CB8AC3E}">
        <p14:creationId xmlns:p14="http://schemas.microsoft.com/office/powerpoint/2010/main" val="196178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D00B981-04F9-40C1-8A4C-18D67605F7C2}"/>
              </a:ext>
            </a:extLst>
          </p:cNvPr>
          <p:cNvSpPr txBox="1"/>
          <p:nvPr/>
        </p:nvSpPr>
        <p:spPr>
          <a:xfrm>
            <a:off x="2762250" y="2849563"/>
            <a:ext cx="4381500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O - Giudizio complessivo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N=1.712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9D365A86-5301-40C6-94E7-D0FCCFD57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– Giudizio complessivo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CDDCDED-D95C-4113-A0EC-E0D075EC0C0B}"/>
              </a:ext>
            </a:extLst>
          </p:cNvPr>
          <p:cNvSpPr txBox="1"/>
          <p:nvPr/>
        </p:nvSpPr>
        <p:spPr>
          <a:xfrm>
            <a:off x="2662237" y="939172"/>
            <a:ext cx="458152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Come giudica il servizio fornito rispetto alle sue aspettative?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5FFEE15-750D-4EB4-9BFF-0A3DBFA97B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4E3B59C-29A4-EC0C-5793-C6D11294B8F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174260" y="2108443"/>
            <a:ext cx="5557479" cy="322468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038B3A0-51D3-C2D3-5B77-FE1394147E89}"/>
              </a:ext>
            </a:extLst>
          </p:cNvPr>
          <p:cNvSpPr txBox="1"/>
          <p:nvPr/>
        </p:nvSpPr>
        <p:spPr>
          <a:xfrm>
            <a:off x="8067368" y="5636439"/>
            <a:ext cx="7280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1200" dirty="0"/>
              <a:t>N=1.712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365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B118-4A63-3B93-B78E-3B5E6ACEB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81F5196D-6F13-2AA6-00E1-6F5E9924A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– Giudizio complessivo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BB03F2F-150C-9FC2-5CD1-C52F87E02113}"/>
              </a:ext>
            </a:extLst>
          </p:cNvPr>
          <p:cNvSpPr txBox="1"/>
          <p:nvPr/>
        </p:nvSpPr>
        <p:spPr>
          <a:xfrm>
            <a:off x="2662237" y="939172"/>
            <a:ext cx="4581525" cy="64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Come giudica il servizio fornito rispetto alle sue aspettative?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086DCE3-31FD-2000-03B1-2F554556F9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1BE01BC-4504-EBC7-0A5C-60B619A43D2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566940" y="1814052"/>
            <a:ext cx="6699096" cy="390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7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2B8FB-3251-A9A6-EA35-C612186D4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67B46AE4-ABCB-4C90-C15A-7A621ACE4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– Giudizio complessivo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0EF1381-BFCC-47E3-BDFF-E721D8492459}"/>
              </a:ext>
            </a:extLst>
          </p:cNvPr>
          <p:cNvSpPr txBox="1"/>
          <p:nvPr/>
        </p:nvSpPr>
        <p:spPr>
          <a:xfrm>
            <a:off x="2662237" y="939172"/>
            <a:ext cx="4581525" cy="91940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Come giudica il servizio fornito rispetto alle sue aspettative?</a:t>
            </a:r>
          </a:p>
          <a:p>
            <a:pPr algn="ctr">
              <a:defRPr/>
            </a:pPr>
            <a:r>
              <a:rPr lang="it-IT" sz="1600" i="1" dirty="0">
                <a:solidFill>
                  <a:schemeClr val="tx1"/>
                </a:solidFill>
                <a:latin typeface="+mj-lt"/>
              </a:rPr>
              <a:t>(confronto zone)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4DF1230-8333-6BB9-CE32-146D72B8E3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D1C0CF3-0732-29DB-39F7-7FBF6395DE6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93000" y="2313438"/>
            <a:ext cx="612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4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9D365A86-5301-40C6-94E7-D0FCCFD57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– Giudizio complessivo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9747" name="CasellaDiTesto 2">
            <a:extLst>
              <a:ext uri="{FF2B5EF4-FFF2-40B4-BE49-F238E27FC236}">
                <a16:creationId xmlns:a16="http://schemas.microsoft.com/office/drawing/2014/main" id="{75611E30-840A-46CC-B650-0DB806BC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098" y="3668639"/>
            <a:ext cx="12525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sz="1200" dirty="0">
                <a:solidFill>
                  <a:schemeClr val="tx1"/>
                </a:solidFill>
              </a:rPr>
              <a:t>N=1.712</a:t>
            </a:r>
          </a:p>
          <a:p>
            <a:endParaRPr lang="it-IT" altLang="it-IT" sz="12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CDDCDED-D95C-4113-A0EC-E0D075EC0C0B}"/>
              </a:ext>
            </a:extLst>
          </p:cNvPr>
          <p:cNvSpPr txBox="1"/>
          <p:nvPr/>
        </p:nvSpPr>
        <p:spPr>
          <a:xfrm>
            <a:off x="2698749" y="703469"/>
            <a:ext cx="4581525" cy="91940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Considerando il servizio idrico nel suo complesso che voto dà a Livenza Tagliamento Acque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su una scala da 1 a 10? (1=pessimo; 10=ottimo)</a:t>
            </a:r>
            <a:endParaRPr lang="it-IT" sz="1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9751" name="CasellaDiTesto 2">
            <a:extLst>
              <a:ext uri="{FF2B5EF4-FFF2-40B4-BE49-F238E27FC236}">
                <a16:creationId xmlns:a16="http://schemas.microsoft.com/office/drawing/2014/main" id="{D9EEB2D3-A1E7-4665-99E1-EF3F5AACA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5386" y="3464653"/>
            <a:ext cx="1254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it-IT" altLang="it-IT" sz="1200" i="1" dirty="0"/>
              <a:t>Valori medi </a:t>
            </a:r>
          </a:p>
          <a:p>
            <a:pPr algn="r"/>
            <a:r>
              <a:rPr lang="it-IT" altLang="it-IT" sz="1200" i="1" dirty="0"/>
              <a:t>scala 1:10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5FFEE15-750D-4EB4-9BFF-0A3DBFA97B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600A6AE-A01A-D854-03AC-B0D4BC81D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573" y="1766318"/>
            <a:ext cx="2315876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B9B7FBC-C53C-FCB6-BDF3-5145F4EC9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839511" y="3899472"/>
            <a:ext cx="6300000" cy="24564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1A4D0-438A-5ED4-6558-A98DA0268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D4996117-7BCC-975C-2A25-AD005C28AADF}"/>
              </a:ext>
            </a:extLst>
          </p:cNvPr>
          <p:cNvSpPr txBox="1"/>
          <p:nvPr/>
        </p:nvSpPr>
        <p:spPr>
          <a:xfrm>
            <a:off x="2133152" y="908050"/>
            <a:ext cx="5639696" cy="91940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Considerando il servizio idrico nel suo complesso che voto dà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a Livenza Tagliamento Acque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su una scala da 1 a 10? (1=pessimo; 10=ottimo</a:t>
            </a:r>
            <a:r>
              <a:rPr lang="it-IT" sz="1600" dirty="0">
                <a:solidFill>
                  <a:schemeClr val="tx1"/>
                </a:solidFill>
              </a:rPr>
              <a:t>)</a:t>
            </a:r>
            <a:endParaRPr lang="it-IT" sz="1400" i="1" dirty="0">
              <a:solidFill>
                <a:schemeClr val="tx1"/>
              </a:solidFill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7F52EE00-7C4E-AC8B-6987-28C058583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 – Giudizio complessivo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708929A6-17E0-B0BC-CB23-5E9CF101044B}"/>
              </a:ext>
            </a:extLst>
          </p:cNvPr>
          <p:cNvSpPr/>
          <p:nvPr/>
        </p:nvSpPr>
        <p:spPr bwMode="auto">
          <a:xfrm>
            <a:off x="6754722" y="2409181"/>
            <a:ext cx="295130" cy="929699"/>
          </a:xfrm>
          <a:prstGeom prst="righ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Parentesi graffa chiusa 7">
            <a:extLst>
              <a:ext uri="{FF2B5EF4-FFF2-40B4-BE49-F238E27FC236}">
                <a16:creationId xmlns:a16="http://schemas.microsoft.com/office/drawing/2014/main" id="{C0513A38-564B-DF13-4E05-0B0B2343BB3F}"/>
              </a:ext>
            </a:extLst>
          </p:cNvPr>
          <p:cNvSpPr/>
          <p:nvPr/>
        </p:nvSpPr>
        <p:spPr bwMode="auto">
          <a:xfrm>
            <a:off x="6844174" y="4184373"/>
            <a:ext cx="242426" cy="1470991"/>
          </a:xfrm>
          <a:prstGeom prst="rightBrac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13A15CB-67B7-78E9-EC10-BBFEFC712B91}"/>
              </a:ext>
            </a:extLst>
          </p:cNvPr>
          <p:cNvSpPr txBox="1"/>
          <p:nvPr/>
        </p:nvSpPr>
        <p:spPr>
          <a:xfrm>
            <a:off x="7269563" y="2552678"/>
            <a:ext cx="1440873" cy="584775"/>
          </a:xfrm>
          <a:prstGeom prst="rect">
            <a:avLst/>
          </a:prstGeom>
          <a:solidFill>
            <a:srgbClr val="70AD4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8 a 10</a:t>
            </a:r>
          </a:p>
          <a:p>
            <a:pPr algn="ctr"/>
            <a:r>
              <a:rPr lang="it-IT" sz="1600" dirty="0">
                <a:latin typeface="+mj-lt"/>
              </a:rPr>
              <a:t>55,7%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424AF84-B19F-5837-6AA4-F1B052EAA88D}"/>
              </a:ext>
            </a:extLst>
          </p:cNvPr>
          <p:cNvSpPr txBox="1"/>
          <p:nvPr/>
        </p:nvSpPr>
        <p:spPr>
          <a:xfrm>
            <a:off x="7287489" y="4582167"/>
            <a:ext cx="1440873" cy="58477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+mj-lt"/>
              </a:rPr>
              <a:t>Voti da 1 a 5</a:t>
            </a:r>
          </a:p>
          <a:p>
            <a:pPr algn="ctr"/>
            <a:r>
              <a:rPr lang="it-IT" sz="1600" dirty="0">
                <a:latin typeface="+mj-lt"/>
              </a:rPr>
              <a:t>11,3%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12E11D8-B93A-9342-6259-AE88B142D69A}"/>
              </a:ext>
            </a:extLst>
          </p:cNvPr>
          <p:cNvSpPr txBox="1"/>
          <p:nvPr/>
        </p:nvSpPr>
        <p:spPr>
          <a:xfrm>
            <a:off x="357809" y="5913438"/>
            <a:ext cx="1288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Valori percentuali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3608C17-F707-C28F-2226-FB9B9B3CA3B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36563" y="2185988"/>
            <a:ext cx="6119812" cy="367506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CE1F979-D885-404E-B3EF-E03EB5C829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1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olo 1"/>
          <p:cNvSpPr>
            <a:spLocks/>
          </p:cNvSpPr>
          <p:nvPr/>
        </p:nvSpPr>
        <p:spPr bwMode="auto">
          <a:xfrm>
            <a:off x="1447800" y="304800"/>
            <a:ext cx="6934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it-IT" sz="2800" dirty="0">
              <a:solidFill>
                <a:srgbClr val="0C377B"/>
              </a:solidFill>
              <a:latin typeface="+mn-lt"/>
              <a:cs typeface="Arial" charset="0"/>
            </a:endParaRPr>
          </a:p>
        </p:txBody>
      </p:sp>
      <p:sp>
        <p:nvSpPr>
          <p:cNvPr id="18" name="Titolo 1"/>
          <p:cNvSpPr>
            <a:spLocks/>
          </p:cNvSpPr>
          <p:nvPr/>
        </p:nvSpPr>
        <p:spPr bwMode="auto">
          <a:xfrm>
            <a:off x="848544" y="110414"/>
            <a:ext cx="7571556" cy="42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Gli indici di soddisfazione</a:t>
            </a:r>
          </a:p>
        </p:txBody>
      </p:sp>
      <p:sp>
        <p:nvSpPr>
          <p:cNvPr id="2" name="Rettangolo 14">
            <a:extLst>
              <a:ext uri="{FF2B5EF4-FFF2-40B4-BE49-F238E27FC236}">
                <a16:creationId xmlns:a16="http://schemas.microsoft.com/office/drawing/2014/main" id="{FD904462-498D-6BAF-E482-5BC04E1E7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544" y="1207016"/>
            <a:ext cx="8244656" cy="14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it-IT" sz="1400" dirty="0">
                <a:solidFill>
                  <a:prstClr val="black"/>
                </a:solidFill>
                <a:ea typeface="Verdana" pitchFamily="34" charset="0"/>
                <a:cs typeface="Times New Roman" panose="02020603050405020304" pitchFamily="18" charset="0"/>
              </a:rPr>
              <a:t>L’indice sintetico (CSI) si basa sulle risposte date dai soggetti a tutti gli item analizzati. Viene calcolata la percentuale di coloro che assegnano un punteggio uguale o superiore a 3 (scala 1:5).</a:t>
            </a:r>
          </a:p>
          <a:p>
            <a:pPr algn="just">
              <a:lnSpc>
                <a:spcPts val="1800"/>
              </a:lnSpc>
            </a:pPr>
            <a:endParaRPr lang="it-IT" sz="1400" dirty="0">
              <a:solidFill>
                <a:prstClr val="black"/>
              </a:solidFill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L’Indice Generale di Soddisfazione è rilevato attraverso una specifica domanda ("Considerando il servizio idrico nel suo complesso che voto dà a Livenza Tagliamento Acque S.p.A su una scala da 1 a 10? (1=pessimo; 10=ottimo) e considera la percentuale di coloro che assegnano un punteggio maggiore o uguale a 6.</a:t>
            </a:r>
          </a:p>
        </p:txBody>
      </p:sp>
      <p:sp>
        <p:nvSpPr>
          <p:cNvPr id="15" name="Rettangolo 11">
            <a:extLst>
              <a:ext uri="{FF2B5EF4-FFF2-40B4-BE49-F238E27FC236}">
                <a16:creationId xmlns:a16="http://schemas.microsoft.com/office/drawing/2014/main" id="{908E2322-E76A-0E9A-C118-C789C77EA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110" y="790866"/>
            <a:ext cx="775017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 algn="ctr" eaLnBrk="1" hangingPunct="1">
              <a:lnSpc>
                <a:spcPts val="1800"/>
              </a:lnSpc>
              <a:spcBef>
                <a:spcPct val="50000"/>
              </a:spcBef>
            </a:pPr>
            <a:r>
              <a:rPr lang="it-IT" sz="1600" b="1" i="1" dirty="0">
                <a:solidFill>
                  <a:srgbClr val="009CB0"/>
                </a:solidFill>
                <a:ea typeface="ＭＳ Ｐゴシック" pitchFamily="34" charset="-128"/>
                <a:cs typeface="Times New Roman" panose="02020603050405020304" pitchFamily="18" charset="0"/>
              </a:rPr>
              <a:t>Indice sintetico ed indice di soddisfazione generale</a:t>
            </a: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5F29D736-BC80-CFA9-05FF-71A6C255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770" y="3315322"/>
            <a:ext cx="3137703" cy="617734"/>
          </a:xfrm>
          <a:prstGeom prst="rect">
            <a:avLst/>
          </a:prstGeom>
          <a:gradFill>
            <a:gsLst>
              <a:gs pos="0">
                <a:srgbClr val="5B9BD5">
                  <a:lumMod val="20000"/>
                  <a:lumOff val="80000"/>
                </a:srgbClr>
              </a:gs>
              <a:gs pos="60000">
                <a:srgbClr val="5B9BD5">
                  <a:lumMod val="40000"/>
                  <a:lumOff val="60000"/>
                </a:srgbClr>
              </a:gs>
              <a:gs pos="100000">
                <a:srgbClr val="5B9BD5">
                  <a:lumMod val="40000"/>
                  <a:lumOff val="60000"/>
                </a:srgbClr>
              </a:gs>
            </a:gsLst>
            <a:lin ang="5400000" scaled="1"/>
          </a:gradFill>
          <a:ln w="9398">
            <a:solidFill>
              <a:srgbClr val="5B9BD5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90,4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Dato superiore alla soglia di accettabilità,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 convenzionalmente fissata a 70</a:t>
            </a:r>
            <a:endParaRPr kumimoji="0" lang="it-IT" sz="11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8572DED7-307A-554E-510C-FECC86D5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602" y="4755482"/>
            <a:ext cx="3137703" cy="617734"/>
          </a:xfrm>
          <a:prstGeom prst="rect">
            <a:avLst/>
          </a:prstGeom>
          <a:gradFill>
            <a:gsLst>
              <a:gs pos="0">
                <a:srgbClr val="5B9BD5">
                  <a:lumMod val="20000"/>
                  <a:lumOff val="80000"/>
                </a:srgbClr>
              </a:gs>
              <a:gs pos="60000">
                <a:srgbClr val="5B9BD5">
                  <a:lumMod val="40000"/>
                  <a:lumOff val="60000"/>
                </a:srgbClr>
              </a:gs>
              <a:gs pos="100000">
                <a:srgbClr val="5B9BD5">
                  <a:lumMod val="40000"/>
                  <a:lumOff val="60000"/>
                </a:srgbClr>
              </a:gs>
            </a:gsLst>
            <a:lin ang="5400000" scaled="1"/>
          </a:gradFill>
          <a:ln w="9398">
            <a:solidFill>
              <a:srgbClr val="5B9BD5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defPPr>
              <a:defRPr lang="it-IT"/>
            </a:defPPr>
            <a:lvl1pPr algn="ctr">
              <a:buClr>
                <a:srgbClr val="FF3300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88,7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Di poco inferior al CSI, indica la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percezione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di un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marchio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meno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elevata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della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qualita </a:t>
            </a:r>
            <a:r>
              <a:rPr kumimoji="0" lang="en-GB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dell'offerta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96820534-F11B-5980-E1D2-D7F246BC9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948" y="3392671"/>
            <a:ext cx="2229861" cy="463846"/>
          </a:xfrm>
          <a:prstGeom prst="rect">
            <a:avLst/>
          </a:prstGeom>
          <a:noFill/>
          <a:ln w="9398" algn="ctr">
            <a:solidFill>
              <a:srgbClr val="5B9BD5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Indice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Sintetico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 di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Soddisfazione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pitchFamily="34" charset="-128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(CSI)</a:t>
            </a:r>
          </a:p>
        </p:txBody>
      </p:sp>
      <p:sp>
        <p:nvSpPr>
          <p:cNvPr id="21" name="AutoShape 8">
            <a:extLst>
              <a:ext uri="{FF2B5EF4-FFF2-40B4-BE49-F238E27FC236}">
                <a16:creationId xmlns:a16="http://schemas.microsoft.com/office/drawing/2014/main" id="{4132BA78-FD41-1799-6509-EA9B8E06F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998" y="3541978"/>
            <a:ext cx="431800" cy="144462"/>
          </a:xfrm>
          <a:prstGeom prst="rightArrow">
            <a:avLst>
              <a:gd name="adj1" fmla="val 50000"/>
              <a:gd name="adj2" fmla="val 74726"/>
            </a:avLst>
          </a:prstGeom>
          <a:solidFill>
            <a:srgbClr val="5B9BD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B4E7C8E9-7169-3F61-D1E8-270BB0419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948" y="4816466"/>
            <a:ext cx="2229861" cy="495767"/>
          </a:xfrm>
          <a:prstGeom prst="rect">
            <a:avLst/>
          </a:prstGeom>
          <a:noFill/>
          <a:ln w="9398" algn="ctr">
            <a:solidFill>
              <a:srgbClr val="5B9BD5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Indice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 Generale di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34" charset="-128"/>
                <a:cs typeface="Times New Roman" panose="02020603050405020304" pitchFamily="18" charset="0"/>
              </a:rPr>
              <a:t>Soddisfazione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23" name="AutoShape 8">
            <a:extLst>
              <a:ext uri="{FF2B5EF4-FFF2-40B4-BE49-F238E27FC236}">
                <a16:creationId xmlns:a16="http://schemas.microsoft.com/office/drawing/2014/main" id="{01ADDB1E-43E8-EF30-5191-714026442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998" y="4959670"/>
            <a:ext cx="431800" cy="144462"/>
          </a:xfrm>
          <a:prstGeom prst="rightArrow">
            <a:avLst>
              <a:gd name="adj1" fmla="val 50000"/>
              <a:gd name="adj2" fmla="val 74726"/>
            </a:avLst>
          </a:prstGeom>
          <a:solidFill>
            <a:srgbClr val="5B9BD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327E0F-0E95-2C9B-5208-8722436985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3FD51E-D503-D798-B956-73AC68C27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248" y="4259197"/>
            <a:ext cx="1656735" cy="1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17CC302-852D-8727-7439-8AE6E7E93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463" y="2668763"/>
            <a:ext cx="1656000" cy="16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678509"/>
      </p:ext>
    </p:extLst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9D365A86-5301-40C6-94E7-D0FCCFD57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88913"/>
            <a:ext cx="8694737" cy="3698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rgbClr val="031045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it-IT" altLang="it-IT" sz="2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Indice sintetico di soddisfazione (CSI)</a:t>
            </a:r>
            <a:endParaRPr lang="it-IT" altLang="it-IT" sz="800" b="1" i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5FFEE15-750D-4EB4-9BFF-0A3DBFA97B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8459" b="17205"/>
          <a:stretch/>
        </p:blipFill>
        <p:spPr>
          <a:xfrm>
            <a:off x="7351504" y="44244"/>
            <a:ext cx="458536" cy="510259"/>
          </a:xfrm>
          <a:prstGeom prst="rect">
            <a:avLst/>
          </a:prstGeom>
        </p:spPr>
      </p:pic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27651D33-F052-47F9-A420-6BC7A7CC35EA}"/>
              </a:ext>
            </a:extLst>
          </p:cNvPr>
          <p:cNvGraphicFramePr>
            <a:graphicFrameLocks noGrp="1"/>
          </p:cNvGraphicFramePr>
          <p:nvPr/>
        </p:nvGraphicFramePr>
        <p:xfrm>
          <a:off x="1285338" y="1520745"/>
          <a:ext cx="7262300" cy="381651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27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135">
                  <a:extLst>
                    <a:ext uri="{9D8B030D-6E8A-4147-A177-3AD203B41FA5}">
                      <a16:colId xmlns:a16="http://schemas.microsoft.com/office/drawing/2014/main" val="1633287230"/>
                    </a:ext>
                  </a:extLst>
                </a:gridCol>
                <a:gridCol w="1178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135">
                  <a:extLst>
                    <a:ext uri="{9D8B030D-6E8A-4147-A177-3AD203B41FA5}">
                      <a16:colId xmlns:a16="http://schemas.microsoft.com/office/drawing/2014/main" val="451399208"/>
                    </a:ext>
                  </a:extLst>
                </a:gridCol>
              </a:tblGrid>
              <a:tr h="459622">
                <a:tc>
                  <a:txBody>
                    <a:bodyPr/>
                    <a:lstStyle/>
                    <a:p>
                      <a:pPr algn="ctr" fontAlgn="b"/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∆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415574"/>
                  </a:ext>
                </a:extLst>
              </a:tr>
              <a:tr h="83922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CSI Complessivo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90,9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22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CSI Parziale "Relazione Sportello"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22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CSI Parziale "Relazione Call Center"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922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CSI Parziale "Prodotto"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88,4</a:t>
                      </a:r>
                    </a:p>
                  </a:txBody>
                  <a:tcPr marL="39000" marR="39000" marT="39000" marB="3900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A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03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82065-E86F-61E2-2F63-F6405E7BC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DBA9609-1B04-FC22-966C-6B8DE0283BCC}"/>
              </a:ext>
            </a:extLst>
          </p:cNvPr>
          <p:cNvSpPr txBox="1"/>
          <p:nvPr/>
        </p:nvSpPr>
        <p:spPr>
          <a:xfrm>
            <a:off x="1942755" y="2819745"/>
            <a:ext cx="6093516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i="1" dirty="0">
                <a:solidFill>
                  <a:schemeClr val="tx1"/>
                </a:solidFill>
                <a:latin typeface="+mj-lt"/>
              </a:rPr>
              <a:t>P – Società benefit e sostenibilità</a:t>
            </a:r>
          </a:p>
          <a:p>
            <a:pPr algn="ctr">
              <a:defRPr/>
            </a:pPr>
            <a:r>
              <a:rPr lang="it-IT" sz="2000" b="1" i="1" dirty="0">
                <a:solidFill>
                  <a:schemeClr val="tx1"/>
                </a:solidFill>
                <a:latin typeface="+mj-lt"/>
              </a:rPr>
              <a:t>N=1.712</a:t>
            </a:r>
          </a:p>
        </p:txBody>
      </p:sp>
    </p:spTree>
    <p:extLst>
      <p:ext uri="{BB962C8B-B14F-4D97-AF65-F5344CB8AC3E}">
        <p14:creationId xmlns:p14="http://schemas.microsoft.com/office/powerpoint/2010/main" val="108674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5C1DC-10CF-04C6-6ECE-36C1F8ED5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594DF4B-6178-F36D-7FC3-255407BAFF74}"/>
              </a:ext>
            </a:extLst>
          </p:cNvPr>
          <p:cNvSpPr txBox="1"/>
          <p:nvPr/>
        </p:nvSpPr>
        <p:spPr>
          <a:xfrm>
            <a:off x="1873181" y="908050"/>
            <a:ext cx="6093516" cy="71508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L.T.A. nel 2024 è diventata Società Benefit. </a:t>
            </a:r>
          </a:p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Ne era a conoscenza?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2B18B8-7890-ABFF-6619-3F128A3F2D67}"/>
              </a:ext>
            </a:extLst>
          </p:cNvPr>
          <p:cNvSpPr txBox="1"/>
          <p:nvPr/>
        </p:nvSpPr>
        <p:spPr>
          <a:xfrm>
            <a:off x="8229600" y="5636439"/>
            <a:ext cx="7280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tx1"/>
                </a:solidFill>
              </a:rPr>
              <a:t>N=1.712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82474C6-3404-0835-A90E-193C2E0FF9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72976" y="2177612"/>
            <a:ext cx="5560047" cy="322444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9903EF1-C81F-729E-F036-214E87D5B1DC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194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A50B9-9767-A960-6F2F-F775A2E6A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40EA150-D733-2E6B-9747-1807D3B8583C}"/>
              </a:ext>
            </a:extLst>
          </p:cNvPr>
          <p:cNvSpPr txBox="1"/>
          <p:nvPr/>
        </p:nvSpPr>
        <p:spPr>
          <a:xfrm>
            <a:off x="2087797" y="920173"/>
            <a:ext cx="6093516" cy="64698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Le chiediamo ora di esprimere un giudizio in termini di importanza da 1 (irrilevante) a 5 (strategico) sui seguenti aspetti:</a:t>
            </a:r>
            <a:endParaRPr lang="it-IT" sz="1600" b="1" i="1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EAEE311F-765C-4D98-42F5-C3CB6466E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975865"/>
              </p:ext>
            </p:extLst>
          </p:nvPr>
        </p:nvGraphicFramePr>
        <p:xfrm>
          <a:off x="530787" y="1780335"/>
          <a:ext cx="8771402" cy="3860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48054">
                  <a:extLst>
                    <a:ext uri="{9D8B030D-6E8A-4147-A177-3AD203B41FA5}">
                      <a16:colId xmlns:a16="http://schemas.microsoft.com/office/drawing/2014/main" val="4175530702"/>
                    </a:ext>
                  </a:extLst>
                </a:gridCol>
                <a:gridCol w="980837">
                  <a:extLst>
                    <a:ext uri="{9D8B030D-6E8A-4147-A177-3AD203B41FA5}">
                      <a16:colId xmlns:a16="http://schemas.microsoft.com/office/drawing/2014/main" val="3654632573"/>
                    </a:ext>
                  </a:extLst>
                </a:gridCol>
                <a:gridCol w="980837">
                  <a:extLst>
                    <a:ext uri="{9D8B030D-6E8A-4147-A177-3AD203B41FA5}">
                      <a16:colId xmlns:a16="http://schemas.microsoft.com/office/drawing/2014/main" val="3616938443"/>
                    </a:ext>
                  </a:extLst>
                </a:gridCol>
                <a:gridCol w="980837">
                  <a:extLst>
                    <a:ext uri="{9D8B030D-6E8A-4147-A177-3AD203B41FA5}">
                      <a16:colId xmlns:a16="http://schemas.microsoft.com/office/drawing/2014/main" val="2472557831"/>
                    </a:ext>
                  </a:extLst>
                </a:gridCol>
                <a:gridCol w="980837">
                  <a:extLst>
                    <a:ext uri="{9D8B030D-6E8A-4147-A177-3AD203B41FA5}">
                      <a16:colId xmlns:a16="http://schemas.microsoft.com/office/drawing/2014/main" val="810734780"/>
                    </a:ext>
                  </a:extLst>
                </a:gridCol>
              </a:tblGrid>
              <a:tr h="437361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</a:p>
                    <a:p>
                      <a:pPr algn="ctr" fontAlgn="b"/>
                      <a:endParaRPr lang="it-IT" sz="1600" b="1" u="none" strike="noStrike" dirty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it-IT" sz="1600" b="1" u="none" strike="noStrike" dirty="0">
                        <a:effectLst/>
                        <a:latin typeface="+mj-lt"/>
                      </a:endParaRP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N=1712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effectLst/>
                          <a:latin typeface="+mj-lt"/>
                        </a:rPr>
                        <a:t>ZONE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05438"/>
                  </a:ext>
                </a:extLst>
              </a:tr>
              <a:tr h="753050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581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TOTALE</a:t>
                      </a:r>
                      <a:endParaRPr lang="it-IT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Nord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N=774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Zona Sud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N=772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>
                          <a:effectLst/>
                          <a:latin typeface="+mj-lt"/>
                        </a:rPr>
                        <a:t>Montagna</a:t>
                      </a:r>
                    </a:p>
                    <a:p>
                      <a:pPr algn="ctr" fontAlgn="b"/>
                      <a:r>
                        <a:rPr lang="it-IT" sz="1200" b="1" i="0" u="none" strike="noStrike" dirty="0">
                          <a:effectLst/>
                          <a:latin typeface="+mj-lt"/>
                        </a:rPr>
                        <a:t>N=166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88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75945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Continuità e qualità del servizio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81992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Comunicazione esterna chiara, trasparente e tempestiva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63415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Controllo consumi, correttezza delle fatturazioni e delle tariffe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04391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Cultura dell’acqua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72558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Economia circolare e gestione dei fanghi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45960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Lotta al cambiamento climatico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834651"/>
                  </a:ext>
                </a:extLst>
              </a:tr>
              <a:tr h="3814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i="0" u="none" strike="noStrike" dirty="0">
                          <a:effectLst/>
                          <a:latin typeface="+mj-lt"/>
                        </a:rPr>
                        <a:t>Qualità dell’acqua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4,40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5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68630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6F6BFBFA-5C94-0008-DE95-F4A350F45853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E4EDD8B-4361-5A41-484C-6E35D53B0C17}"/>
              </a:ext>
            </a:extLst>
          </p:cNvPr>
          <p:cNvSpPr txBox="1"/>
          <p:nvPr/>
        </p:nvSpPr>
        <p:spPr>
          <a:xfrm>
            <a:off x="7969168" y="6015889"/>
            <a:ext cx="909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Valori medi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Scala 1-5.</a:t>
            </a:r>
          </a:p>
        </p:txBody>
      </p:sp>
    </p:spTree>
    <p:extLst>
      <p:ext uri="{BB962C8B-B14F-4D97-AF65-F5344CB8AC3E}">
        <p14:creationId xmlns:p14="http://schemas.microsoft.com/office/powerpoint/2010/main" val="212611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3DF3D-82ED-34B2-04DB-3385A36B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2D554A-9324-16B8-FD8C-D4BC325E2CE8}"/>
              </a:ext>
            </a:extLst>
          </p:cNvPr>
          <p:cNvSpPr txBox="1"/>
          <p:nvPr/>
        </p:nvSpPr>
        <p:spPr>
          <a:xfrm>
            <a:off x="1906242" y="662329"/>
            <a:ext cx="6093516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Quanto valuta soddisfacente l’impegno in tema di </a:t>
            </a:r>
            <a:r>
              <a:rPr lang="it-IT" sz="1600" u="sng" dirty="0">
                <a:solidFill>
                  <a:schemeClr val="tx1"/>
                </a:solidFill>
                <a:latin typeface="+mj-lt"/>
              </a:rPr>
              <a:t>sostenibilità </a:t>
            </a:r>
            <a:r>
              <a:rPr lang="it-IT" sz="1600" i="1" u="sng" dirty="0">
                <a:solidFill>
                  <a:schemeClr val="tx1"/>
                </a:solidFill>
                <a:latin typeface="+mj-lt"/>
              </a:rPr>
              <a:t>sociale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assunto da Livenza Tagliamento Acque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su una scala da 1 a 5? (1=pessimo; 5=ottimo)</a:t>
            </a:r>
            <a:endParaRPr lang="it-IT" sz="16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033AF3-3D47-AA3E-9ADA-CE870AF7F5FB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9B9BFA9-D59D-080B-1CCA-827343574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500" y="1666006"/>
            <a:ext cx="2205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44824CC-999F-301F-011C-A5DCB67017C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08163" y="3751263"/>
            <a:ext cx="6288087" cy="25527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DC9820-BDEF-8CFA-D594-AB39C72BA78D}"/>
              </a:ext>
            </a:extLst>
          </p:cNvPr>
          <p:cNvSpPr txBox="1"/>
          <p:nvPr/>
        </p:nvSpPr>
        <p:spPr>
          <a:xfrm>
            <a:off x="7164345" y="3341291"/>
            <a:ext cx="9386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altLang="it-IT" sz="1200" i="1" dirty="0"/>
              <a:t>Valori medi </a:t>
            </a:r>
          </a:p>
          <a:p>
            <a:pPr algn="r"/>
            <a:r>
              <a:rPr lang="it-IT" altLang="it-IT" sz="1200" i="1" dirty="0"/>
              <a:t>scala 1:5</a:t>
            </a:r>
          </a:p>
          <a:p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0D23041-BA31-74CB-326E-8007FEC190D4}"/>
              </a:ext>
            </a:extLst>
          </p:cNvPr>
          <p:cNvSpPr txBox="1"/>
          <p:nvPr/>
        </p:nvSpPr>
        <p:spPr>
          <a:xfrm>
            <a:off x="8103000" y="5822930"/>
            <a:ext cx="2161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1100" i="1" dirty="0">
                <a:solidFill>
                  <a:schemeClr val="tx1"/>
                </a:solidFill>
              </a:rPr>
              <a:t>*=Differenze statisticamente significative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48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4DA0B-993E-40F2-C701-696E074A4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8E544AD-3F37-79AD-C71B-FA9AC6914A85}"/>
              </a:ext>
            </a:extLst>
          </p:cNvPr>
          <p:cNvSpPr txBox="1"/>
          <p:nvPr/>
        </p:nvSpPr>
        <p:spPr>
          <a:xfrm>
            <a:off x="1942755" y="908050"/>
            <a:ext cx="6093516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Quanto valuta soddisfacente l’impegno in tema di </a:t>
            </a:r>
            <a:r>
              <a:rPr lang="it-IT" sz="1600" u="sng" dirty="0">
                <a:solidFill>
                  <a:schemeClr val="tx1"/>
                </a:solidFill>
                <a:latin typeface="+mj-lt"/>
              </a:rPr>
              <a:t>sostenibilità </a:t>
            </a:r>
            <a:r>
              <a:rPr lang="it-IT" sz="1600" i="1" u="sng" dirty="0">
                <a:solidFill>
                  <a:schemeClr val="tx1"/>
                </a:solidFill>
                <a:latin typeface="+mj-lt"/>
              </a:rPr>
              <a:t>sociale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assunto da Livenza Tagliamento Acque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su una scala da 1 a 5? (1=pessimo; 5=ottimo)</a:t>
            </a:r>
            <a:endParaRPr lang="it-IT" sz="16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813E3E6-24E1-0612-A1A6-08E36E619C51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88C1B2E-D8F9-2F11-9E5F-2A23F788002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85950" y="2166938"/>
            <a:ext cx="6135688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9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A7CB-E0C2-3B6A-584E-522B8176F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E5F9CB9-9695-D6D7-A022-B667136999EF}"/>
              </a:ext>
            </a:extLst>
          </p:cNvPr>
          <p:cNvSpPr txBox="1"/>
          <p:nvPr/>
        </p:nvSpPr>
        <p:spPr>
          <a:xfrm>
            <a:off x="1906242" y="765222"/>
            <a:ext cx="6093516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Quanto valuta soddisfacente l’impegno in tema di </a:t>
            </a:r>
            <a:r>
              <a:rPr lang="it-IT" sz="1600" u="sng" dirty="0">
                <a:solidFill>
                  <a:schemeClr val="tx1"/>
                </a:solidFill>
                <a:latin typeface="+mj-lt"/>
              </a:rPr>
              <a:t>sostenibilità </a:t>
            </a:r>
            <a:r>
              <a:rPr lang="it-IT" sz="1600" i="1" u="sng" dirty="0">
                <a:solidFill>
                  <a:schemeClr val="tx1"/>
                </a:solidFill>
                <a:latin typeface="+mj-lt"/>
              </a:rPr>
              <a:t>ambientale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assunto da Livenza Tagliamento Acque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su </a:t>
            </a:r>
          </a:p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una scala da 1 a 5? (1=pessimo; 5=ottimo)</a:t>
            </a:r>
            <a:endParaRPr lang="it-IT" sz="16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802CFED-2D3C-4C5F-9DD6-862E576CA43C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</a:t>
            </a:r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Società benefit e sostenibilità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ACDF28A-6946-01BC-ABBB-332562317E6A}"/>
              </a:ext>
            </a:extLst>
          </p:cNvPr>
          <p:cNvSpPr txBox="1"/>
          <p:nvPr/>
        </p:nvSpPr>
        <p:spPr>
          <a:xfrm>
            <a:off x="7164345" y="3475291"/>
            <a:ext cx="9386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altLang="it-IT" sz="1200" i="1" dirty="0"/>
              <a:t>Valori medi </a:t>
            </a:r>
          </a:p>
          <a:p>
            <a:pPr algn="r"/>
            <a:r>
              <a:rPr lang="it-IT" altLang="it-IT" sz="1200" i="1" dirty="0"/>
              <a:t>scala 1:5</a:t>
            </a:r>
          </a:p>
          <a:p>
            <a:endParaRPr lang="it-IT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4123E84-284E-F162-2C17-4B479670B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500" y="1746207"/>
            <a:ext cx="2205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6CD0C2E-1EA4-6B1E-A4BC-9E2163484F9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03000" y="3906207"/>
            <a:ext cx="6300000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8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BB964-CB62-F2E6-E228-1993464C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245590A-4FEA-3FF4-9202-06409F81C20E}"/>
              </a:ext>
            </a:extLst>
          </p:cNvPr>
          <p:cNvSpPr txBox="1"/>
          <p:nvPr/>
        </p:nvSpPr>
        <p:spPr>
          <a:xfrm>
            <a:off x="1906242" y="662329"/>
            <a:ext cx="6093516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Quanto valuta soddisfacente l’impegno in tema di </a:t>
            </a:r>
            <a:r>
              <a:rPr lang="it-IT" sz="1600" u="sng" dirty="0">
                <a:solidFill>
                  <a:schemeClr val="tx1"/>
                </a:solidFill>
                <a:latin typeface="+mj-lt"/>
              </a:rPr>
              <a:t>sostenibilità </a:t>
            </a:r>
            <a:r>
              <a:rPr lang="it-IT" sz="1600" i="1" u="sng" dirty="0">
                <a:solidFill>
                  <a:schemeClr val="tx1"/>
                </a:solidFill>
                <a:latin typeface="+mj-lt"/>
              </a:rPr>
              <a:t>ambientale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assunto da Livenza Tagliamento Acque </a:t>
            </a:r>
            <a:r>
              <a:rPr lang="it-IT" sz="1600" dirty="0" err="1">
                <a:solidFill>
                  <a:schemeClr val="tx1"/>
                </a:solidFill>
                <a:latin typeface="+mj-lt"/>
              </a:rPr>
              <a:t>S.p.A</a:t>
            </a:r>
            <a:r>
              <a:rPr lang="it-IT" sz="1600" dirty="0">
                <a:solidFill>
                  <a:schemeClr val="tx1"/>
                </a:solidFill>
                <a:latin typeface="+mj-lt"/>
              </a:rPr>
              <a:t> su una scala da 1 a 5? (1=pessimo; 5=ottimo)</a:t>
            </a:r>
            <a:endParaRPr lang="it-IT" sz="16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9D1B909-00F7-A1B0-E4CD-B504CFE3D79D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C996FE1-3E38-E3AE-63A6-2F30E848156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98650" y="2160588"/>
            <a:ext cx="6119813" cy="365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9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18FB4-32FD-48B6-4818-02A208467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729244A-E0CD-4C13-8B59-C5A1313FFC3A}"/>
              </a:ext>
            </a:extLst>
          </p:cNvPr>
          <p:cNvSpPr txBox="1"/>
          <p:nvPr/>
        </p:nvSpPr>
        <p:spPr>
          <a:xfrm>
            <a:off x="1942755" y="908050"/>
            <a:ext cx="6093516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Lei è a conoscenza che LTA pubblica sul sito il proprio bilancio di sostenibilità nel quale descrive i risultati raggiunti in ambito ambientale, sociale e di governance e gli obiettivi per il futuro?</a:t>
            </a:r>
            <a:endParaRPr lang="it-IT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EA58F7-0AE8-817F-7DDE-CC47BC756A7F}"/>
              </a:ext>
            </a:extLst>
          </p:cNvPr>
          <p:cNvSpPr txBox="1"/>
          <p:nvPr/>
        </p:nvSpPr>
        <p:spPr>
          <a:xfrm>
            <a:off x="7672229" y="5636439"/>
            <a:ext cx="7280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tx1"/>
                </a:solidFill>
              </a:rPr>
              <a:t>N=1.712</a:t>
            </a:r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BD0EBF5-2DCC-FA6A-35EB-0567575F9936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093B791-5D60-6C62-CB23-BB3EE66E219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08235" y="2157448"/>
            <a:ext cx="5616506" cy="326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0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B5780-8BCC-897C-B597-A5075ABD4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5C7112E-3EFE-779C-AE0D-7842796036E6}"/>
              </a:ext>
            </a:extLst>
          </p:cNvPr>
          <p:cNvSpPr txBox="1"/>
          <p:nvPr/>
        </p:nvSpPr>
        <p:spPr>
          <a:xfrm>
            <a:off x="2627830" y="973177"/>
            <a:ext cx="4577315" cy="37457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dirty="0">
                <a:solidFill>
                  <a:schemeClr val="tx1"/>
                </a:solidFill>
                <a:latin typeface="+mj-lt"/>
              </a:rPr>
              <a:t>Conosce come viene costruita la tariffa dell’acqua?</a:t>
            </a:r>
            <a:endParaRPr lang="it-IT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48E1DA0-8A58-7564-B4EB-847CBAB93CF9}"/>
              </a:ext>
            </a:extLst>
          </p:cNvPr>
          <p:cNvSpPr txBox="1"/>
          <p:nvPr/>
        </p:nvSpPr>
        <p:spPr>
          <a:xfrm>
            <a:off x="288234" y="208721"/>
            <a:ext cx="338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Società benefit e sostenibilità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C637FCB-E6EF-0D89-EE8F-F48BFFB0A50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42454" y="1975180"/>
            <a:ext cx="5621092" cy="32616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E570F01-2660-FFF6-8D46-18E0292DEC8E}"/>
              </a:ext>
            </a:extLst>
          </p:cNvPr>
          <p:cNvSpPr txBox="1"/>
          <p:nvPr/>
        </p:nvSpPr>
        <p:spPr>
          <a:xfrm>
            <a:off x="7672229" y="5636439"/>
            <a:ext cx="7280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tx1"/>
                </a:solidFill>
              </a:rPr>
              <a:t>N=1.712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869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3FDB-5DEC-92E9-2911-4AF38098C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64FF1843-D056-C17D-A0F8-6C4B8EAF2062}"/>
              </a:ext>
            </a:extLst>
          </p:cNvPr>
          <p:cNvSpPr txBox="1"/>
          <p:nvPr/>
        </p:nvSpPr>
        <p:spPr>
          <a:xfrm>
            <a:off x="288234" y="208721"/>
            <a:ext cx="171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– Conclusioni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1E792CD-4EBB-2635-E5EA-A185F8491417}"/>
              </a:ext>
            </a:extLst>
          </p:cNvPr>
          <p:cNvSpPr txBox="1"/>
          <p:nvPr/>
        </p:nvSpPr>
        <p:spPr>
          <a:xfrm>
            <a:off x="849313" y="1160463"/>
            <a:ext cx="86115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Solo il 9,8% del campione sa che LTA è diventata una Società Benefit. </a:t>
            </a:r>
          </a:p>
          <a:p>
            <a:endParaRPr lang="it-IT" sz="1600" dirty="0"/>
          </a:p>
          <a:p>
            <a:r>
              <a:rPr lang="it-IT" sz="1600" dirty="0"/>
              <a:t>Gli utenti ritengono però che l'impegno di LTA in tema di </a:t>
            </a:r>
            <a:r>
              <a:rPr lang="it-IT" sz="1600" b="1" dirty="0"/>
              <a:t>sostenibilità sociale </a:t>
            </a:r>
            <a:r>
              <a:rPr lang="it-IT" sz="1600" dirty="0"/>
              <a:t>(4,02) e di </a:t>
            </a:r>
            <a:r>
              <a:rPr lang="it-IT" sz="1600" b="1" dirty="0"/>
              <a:t>sostenibilità</a:t>
            </a:r>
          </a:p>
          <a:p>
            <a:r>
              <a:rPr lang="it-IT" sz="1600" b="1" dirty="0"/>
              <a:t>ambientale</a:t>
            </a:r>
            <a:r>
              <a:rPr lang="it-IT" sz="1600" dirty="0"/>
              <a:t> (4,06) assunte da LTA sia pienamente soddisfacente.</a:t>
            </a:r>
          </a:p>
        </p:txBody>
      </p:sp>
    </p:spTree>
    <p:extLst>
      <p:ext uri="{BB962C8B-B14F-4D97-AF65-F5344CB8AC3E}">
        <p14:creationId xmlns:p14="http://schemas.microsoft.com/office/powerpoint/2010/main" val="40978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egnaposto numero diapositiva 5">
            <a:extLst>
              <a:ext uri="{FF2B5EF4-FFF2-40B4-BE49-F238E27FC236}">
                <a16:creationId xmlns:a16="http://schemas.microsoft.com/office/drawing/2014/main" id="{7CB5EB33-FFF0-4D8D-BBD1-965918AE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>
                <a:latin typeface="Tahoma" panose="020B0604030504040204" pitchFamily="34" charset="0"/>
              </a:rPr>
              <a:t>Pagina</a:t>
            </a:r>
            <a:r>
              <a:rPr lang="it-IT" altLang="it-IT" sz="100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fld id="{FFC24F85-F404-408A-BB62-EFF5737AB450}" type="slidenum">
              <a:rPr lang="it-IT" altLang="it-IT" smtClean="0">
                <a:latin typeface="Tahoma" panose="020B0604030504040204" pitchFamily="34" charset="0"/>
              </a:rPr>
              <a:pPr/>
              <a:t>106</a:t>
            </a:fld>
            <a:endParaRPr lang="it-IT" altLang="it-IT">
              <a:latin typeface="Bookman Old Style" panose="02050604050505020204" pitchFamily="18" charset="0"/>
            </a:endParaRPr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A0D44F1A-C10A-447E-9C20-822CB9317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006699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9B4B01D5-A547-4BA7-890E-938D8F65D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275" y="1976438"/>
            <a:ext cx="5472113" cy="287972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31045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pic>
        <p:nvPicPr>
          <p:cNvPr id="169989" name="Immagine 1">
            <a:extLst>
              <a:ext uri="{FF2B5EF4-FFF2-40B4-BE49-F238E27FC236}">
                <a16:creationId xmlns:a16="http://schemas.microsoft.com/office/drawing/2014/main" id="{18B914E1-8216-4F06-B6D1-311190776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451100"/>
            <a:ext cx="5019675" cy="151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ruttura predefinita">
      <a:majorFont>
        <a:latin typeface="Times New Roman"/>
        <a:ea typeface=""/>
        <a:cs typeface=""/>
      </a:majorFont>
      <a:minorFont>
        <a:latin typeface="GillSans BoldCondensed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rgbClr val="031045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rgbClr val="031045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uttura predefinita">
  <a:themeElements>
    <a:clrScheme name="1_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ruttura predefinita">
      <a:majorFont>
        <a:latin typeface="Times New Roman"/>
        <a:ea typeface=""/>
        <a:cs typeface=""/>
      </a:majorFont>
      <a:minorFont>
        <a:latin typeface="GillSans Bold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rgbClr val="031045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rgbClr val="031045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35140</TotalTime>
  <Words>4458</Words>
  <Application>Microsoft Office PowerPoint</Application>
  <PresentationFormat>A4 (21x29,7 cm)</PresentationFormat>
  <Paragraphs>926</Paragraphs>
  <Slides>106</Slides>
  <Notes>99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106</vt:i4>
      </vt:variant>
    </vt:vector>
  </HeadingPairs>
  <TitlesOfParts>
    <vt:vector size="119" baseType="lpstr">
      <vt:lpstr>ＭＳ Ｐゴシック</vt:lpstr>
      <vt:lpstr>Arial</vt:lpstr>
      <vt:lpstr>Bodoni BE ItalicOsF</vt:lpstr>
      <vt:lpstr>Bodoni BE Regular</vt:lpstr>
      <vt:lpstr>Bookman Old Style</vt:lpstr>
      <vt:lpstr>GillSans Bold</vt:lpstr>
      <vt:lpstr>GillSans Italic</vt:lpstr>
      <vt:lpstr>Tahoma</vt:lpstr>
      <vt:lpstr>Times New Roman</vt:lpstr>
      <vt:lpstr>Verdana</vt:lpstr>
      <vt:lpstr>Wingdings</vt:lpstr>
      <vt:lpstr>1_Struttura predefinita</vt:lpstr>
      <vt:lpstr>2_Struttura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CIRM Eurotop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</dc:title>
  <dc:creator>Teseo</dc:creator>
  <cp:lastModifiedBy>Emiliano Teso</cp:lastModifiedBy>
  <cp:revision>4847</cp:revision>
  <cp:lastPrinted>2014-02-18T16:00:48Z</cp:lastPrinted>
  <dcterms:created xsi:type="dcterms:W3CDTF">2001-04-05T15:05:11Z</dcterms:created>
  <dcterms:modified xsi:type="dcterms:W3CDTF">2026-03-02T16:42:29Z</dcterms:modified>
</cp:coreProperties>
</file>